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146850360" r:id="rId2"/>
    <p:sldId id="2146850371" r:id="rId3"/>
    <p:sldId id="2146850377" r:id="rId4"/>
    <p:sldId id="2146850374" r:id="rId5"/>
    <p:sldId id="2146850376" r:id="rId6"/>
    <p:sldId id="2146850365" r:id="rId7"/>
    <p:sldId id="2146850367" r:id="rId8"/>
    <p:sldId id="2146850368" r:id="rId9"/>
    <p:sldId id="2146850370" r:id="rId10"/>
    <p:sldId id="2146850372" r:id="rId11"/>
    <p:sldId id="2146850375"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76428-2A01-4FD9-8DE4-61D5917AEC09}" type="datetimeFigureOut">
              <a:rPr lang="fr-FR" smtClean="0"/>
              <a:t>30/11/2023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F66C9-69B9-46BA-A66F-728D7C4C4048}" type="slidenum">
              <a:rPr lang="fr-FR" smtClean="0"/>
              <a:t>‹N°›</a:t>
            </a:fld>
            <a:endParaRPr lang="fr-FR"/>
          </a:p>
        </p:txBody>
      </p:sp>
    </p:spTree>
    <p:extLst>
      <p:ext uri="{BB962C8B-B14F-4D97-AF65-F5344CB8AC3E}">
        <p14:creationId xmlns:p14="http://schemas.microsoft.com/office/powerpoint/2010/main" val="285294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Durée : </a:t>
            </a:r>
            <a:r>
              <a:rPr lang="fr-FR" sz="1200" u="none" dirty="0"/>
              <a:t>20min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rupture d’appel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S/O</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r>
              <a:rPr lang="fr-FR" sz="1200" u="none" dirty="0"/>
              <a:t>La rupture d’appel doit être réalisée en respectant la procédure afin d’être en conformité avec la réglementation Français </a:t>
            </a:r>
          </a:p>
          <a:p>
            <a:pPr algn="l"/>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Process de la rupture d’appel </a:t>
            </a:r>
            <a:endParaRPr lang="fr-FR" sz="1200" i="1" u="none"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79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rupture d’appel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r>
              <a:rPr lang="fr-FR" sz="1200" u="none" dirty="0"/>
              <a:t> Lire la slide </a:t>
            </a:r>
            <a:endParaRPr lang="fr-FR" sz="1200" dirty="0">
              <a:solidFill>
                <a:schemeClr val="bg1"/>
              </a:solidFill>
              <a:highlight>
                <a:srgbClr val="EA5B0F"/>
              </a:highlight>
            </a:endParaRP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Ecouter / poser des questions si besoin </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r>
              <a:rPr lang="fr-FR" sz="1200" u="none" dirty="0"/>
              <a:t>La rupture d’appel doit être réalisée en respectant la procédure afin d’être en conformité avec la </a:t>
            </a:r>
            <a:r>
              <a:rPr lang="fr-FR" sz="1200" u="none" dirty="0" err="1"/>
              <a:t>réglem</a:t>
            </a:r>
            <a:endParaRPr lang="fr-FR" sz="1200" u="none" dirty="0"/>
          </a:p>
          <a:p>
            <a:pPr algn="l"/>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Process de rappel </a:t>
            </a:r>
            <a:endParaRPr lang="fr-FR" sz="1200" i="1" u="none"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95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none" dirty="0"/>
              <a:t>Objectif : Connaitre le process de rappel en fonction des ventes réalisées</a:t>
            </a:r>
            <a:endParaRPr lang="fr-FR" sz="1200" dirty="0">
              <a:solidFill>
                <a:schemeClr val="bg1"/>
              </a:solidFill>
              <a:highlight>
                <a:srgbClr val="EA5B0F"/>
              </a:highlight>
            </a:endParaRPr>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a:t>
            </a:r>
          </a:p>
          <a:p>
            <a:pPr marL="0" indent="0">
              <a:buFont typeface="Arial" panose="020B0604020202020204" pitchFamily="34" charset="0"/>
              <a:buNone/>
            </a:pPr>
            <a:r>
              <a:rPr lang="fr-FR" sz="1200" u="none" dirty="0"/>
              <a:t>Présenter la slide avec animation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S/O</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En fonction de la vente que vous allez réaliser, je vous expliquer le process de rappel : </a:t>
            </a:r>
          </a:p>
          <a:p>
            <a:pPr marL="0" indent="0">
              <a:buFont typeface="Arial" panose="020B0604020202020204" pitchFamily="34" charset="0"/>
              <a:buNone/>
            </a:pPr>
            <a:endParaRPr lang="fr-FR" sz="1200" u="sng" dirty="0"/>
          </a:p>
          <a:p>
            <a:pPr marL="0" marR="0" lvl="0" indent="0" algn="l" defTabSz="914377" rtl="0" eaLnBrk="1" fontAlgn="auto" latinLnBrk="0" hangingPunct="1">
              <a:lnSpc>
                <a:spcPct val="90000"/>
              </a:lnSpc>
              <a:spcBef>
                <a:spcPts val="1000"/>
              </a:spcBef>
              <a:spcAft>
                <a:spcPts val="600"/>
              </a:spcAft>
              <a:buClrTx/>
              <a:buSzTx/>
              <a:buFont typeface="Arial" panose="020B0604020202020204" pitchFamily="34" charset="0"/>
              <a:buNone/>
              <a:tabLst/>
              <a:defRPr/>
            </a:pPr>
            <a:r>
              <a:rPr lang="fr-FR" sz="1200" u="none" dirty="0"/>
              <a:t>1- Vous réaliser une vente unique : Avant de réaliser la rupture d’appel, vous devez </a:t>
            </a:r>
            <a:r>
              <a:rPr kumimoji="0" lang="fr-FR" sz="1200" b="0" i="0" u="none" strike="noStrike" kern="1200" cap="none" spc="0" normalizeH="0" baseline="0" noProof="0" dirty="0">
                <a:ln>
                  <a:noFill/>
                </a:ln>
                <a:solidFill>
                  <a:srgbClr val="1A415B"/>
                </a:solidFill>
                <a:effectLst/>
                <a:uLnTx/>
                <a:uFillTx/>
                <a:latin typeface="Bouygues Read Medium"/>
                <a:ea typeface="+mn-ea"/>
                <a:cs typeface="+mn-cs"/>
              </a:rPr>
              <a:t>demander l’accord </a:t>
            </a:r>
            <a:r>
              <a:rPr kumimoji="0" lang="fr-FR" sz="1200" b="1" i="0" u="none" strike="noStrike" kern="1200" cap="none" spc="0" normalizeH="0" baseline="0" noProof="0" dirty="0">
                <a:ln>
                  <a:noFill/>
                </a:ln>
                <a:solidFill>
                  <a:srgbClr val="109DB9"/>
                </a:solidFill>
                <a:effectLst/>
                <a:uLnTx/>
                <a:uFillTx/>
                <a:latin typeface="Bouygues Read Medium"/>
                <a:ea typeface="+mn-ea"/>
                <a:cs typeface="+mn-cs"/>
              </a:rPr>
              <a:t>explicite</a:t>
            </a:r>
            <a:r>
              <a:rPr kumimoji="0" lang="fr-FR" sz="1200" b="0" i="0" u="none" strike="noStrike" kern="1200" cap="none" spc="0" normalizeH="0" baseline="0" noProof="0" dirty="0">
                <a:ln>
                  <a:noFill/>
                </a:ln>
                <a:solidFill>
                  <a:srgbClr val="1A415B"/>
                </a:solidFill>
                <a:effectLst/>
                <a:uLnTx/>
                <a:uFillTx/>
                <a:latin typeface="Bouygues Read Medium"/>
                <a:ea typeface="+mn-ea"/>
                <a:cs typeface="+mn-cs"/>
              </a:rPr>
              <a:t>  du client pour  le rappeler dans un délai minimum d’1h si sa commande n’est pas validée.   </a:t>
            </a:r>
          </a:p>
          <a:p>
            <a:pPr marL="0" marR="0" lvl="0" indent="0" algn="l" defTabSz="914377"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1A415B"/>
                </a:solidFill>
                <a:effectLst/>
                <a:uLnTx/>
                <a:uFillTx/>
                <a:latin typeface="Bouygues Read Medium"/>
                <a:ea typeface="+mn-ea"/>
                <a:cs typeface="+mn-cs"/>
              </a:rPr>
              <a:t>Possibilité </a:t>
            </a:r>
            <a:r>
              <a:rPr kumimoji="0" lang="fr-FR" sz="1200" b="1" i="0" u="none" strike="noStrike" kern="1200" cap="none" spc="0" normalizeH="0" baseline="0" noProof="0" dirty="0">
                <a:ln>
                  <a:noFill/>
                </a:ln>
                <a:solidFill>
                  <a:srgbClr val="109DB9"/>
                </a:solidFill>
                <a:effectLst/>
                <a:uLnTx/>
                <a:uFillTx/>
                <a:latin typeface="Bouygues Read Medium"/>
                <a:ea typeface="+mn-ea"/>
                <a:cs typeface="+mn-cs"/>
              </a:rPr>
              <a:t>avec accord </a:t>
            </a:r>
            <a:r>
              <a:rPr kumimoji="0" lang="fr-FR" sz="1200" b="0" i="0" u="none" strike="noStrike" kern="1200" cap="none" spc="0" normalizeH="0" baseline="0" noProof="0" dirty="0">
                <a:ln>
                  <a:noFill/>
                </a:ln>
                <a:solidFill>
                  <a:srgbClr val="1A415B"/>
                </a:solidFill>
                <a:effectLst/>
                <a:uLnTx/>
                <a:uFillTx/>
                <a:latin typeface="Bouygues Read Medium"/>
                <a:ea typeface="+mn-ea"/>
                <a:cs typeface="+mn-cs"/>
              </a:rPr>
              <a:t>du client de le recontacter si besoin pour l’aider à finaliser sa commande ( 1h après l’envoi de la commande )</a:t>
            </a:r>
          </a:p>
          <a:p>
            <a:pPr marL="0" indent="0">
              <a:buFont typeface="Arial" panose="020B0604020202020204" pitchFamily="34" charset="0"/>
              <a:buNone/>
            </a:pPr>
            <a:r>
              <a:rPr lang="fr-FR" sz="1200" u="sng" dirty="0"/>
              <a:t> </a:t>
            </a:r>
          </a:p>
          <a:p>
            <a:pPr marL="0" indent="0">
              <a:buFont typeface="Arial" panose="020B0604020202020204" pitchFamily="34" charset="0"/>
              <a:buNone/>
            </a:pPr>
            <a:endParaRPr lang="fr-FR" sz="12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 Lors d’une vente convergente vous devez commencer par la box puis réaliser la ou les ventes mobiles avec un engagement de 24mois ou 12mois. </a:t>
            </a:r>
          </a:p>
          <a:p>
            <a:r>
              <a:rPr lang="fr-FR" dirty="0"/>
              <a:t>  </a:t>
            </a:r>
          </a:p>
          <a:p>
            <a:r>
              <a:rPr lang="fr-FR" dirty="0"/>
              <a:t>Une fois la saisie de la souscription de l’offre box réalisée dans Magento, vous devez réaliser le récapitulatif de commande au client, demander l’accord explicite du client pour le recontacter dans un délai minimum d’1h, après son accord réaliser la rupture d’appel, puis cliquer sur commander. </a:t>
            </a:r>
          </a:p>
          <a:p>
            <a:r>
              <a:rPr lang="fr-FR" dirty="0"/>
              <a:t>Au bout d’une heure recontacter le client pour réaliser la souscription mobile en respectant les mêmes étapes que pour la souscription box. </a:t>
            </a:r>
          </a:p>
          <a:p>
            <a:endParaRPr lang="fr-FR" dirty="0"/>
          </a:p>
          <a:p>
            <a:pPr marL="0" marR="0" lvl="0" indent="0" algn="l" defTabSz="1219170" rtl="0" eaLnBrk="1" fontAlgn="auto" latinLnBrk="0" hangingPunct="1">
              <a:lnSpc>
                <a:spcPct val="100000"/>
              </a:lnSpc>
              <a:spcBef>
                <a:spcPts val="0"/>
              </a:spcBef>
              <a:spcAft>
                <a:spcPts val="0"/>
              </a:spcAft>
              <a:buClrTx/>
              <a:buSzTx/>
              <a:buFontTx/>
              <a:buNone/>
              <a:tabLst/>
              <a:defRPr/>
            </a:pPr>
            <a:r>
              <a:rPr lang="fr-FR" sz="1200" u="sng" dirty="0"/>
              <a:t>Transition :</a:t>
            </a:r>
            <a:r>
              <a:rPr lang="fr-FR" sz="1200" i="0" u="none" dirty="0"/>
              <a:t> </a:t>
            </a:r>
            <a:r>
              <a:rPr lang="fr-FR" sz="1200" dirty="0">
                <a:latin typeface="Bouygues Read"/>
              </a:rPr>
              <a:t>Pause déj </a:t>
            </a:r>
            <a:endParaRPr lang="fr-FR" sz="12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56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rupture d’appel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 Lire la slide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S/O</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r>
              <a:rPr lang="fr-FR" sz="1200" u="none" dirty="0"/>
              <a:t>: Lire la slide </a:t>
            </a:r>
          </a:p>
          <a:p>
            <a:pPr algn="l"/>
            <a:endParaRPr lang="fr-FR" sz="1200" i="1" u="none" dirty="0"/>
          </a:p>
          <a:p>
            <a:pPr algn="l"/>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Voyons dans le détail quand réaliser la rupture dans vos souscriptions de vente </a:t>
            </a:r>
            <a:endParaRPr lang="fr-FR" sz="1200" i="1" u="none" dirty="0"/>
          </a:p>
          <a:p>
            <a:endParaRPr lang="fr-FR" dirty="0"/>
          </a:p>
        </p:txBody>
      </p:sp>
      <p:sp>
        <p:nvSpPr>
          <p:cNvPr id="4" name="Espace réservé du numéro de diapositive 3"/>
          <p:cNvSpPr>
            <a:spLocks noGrp="1"/>
          </p:cNvSpPr>
          <p:nvPr>
            <p:ph type="sldNum" sz="quarter" idx="5"/>
          </p:nvPr>
        </p:nvSpPr>
        <p:spPr/>
        <p:txBody>
          <a:bodyPr/>
          <a:lstStyle/>
          <a:p>
            <a:fld id="{415AE9D6-AAB1-1F49-88A5-FA15B5462087}" type="slidenum">
              <a:rPr lang="fr-FR" smtClean="0"/>
              <a:t>2</a:t>
            </a:fld>
            <a:endParaRPr lang="fr-FR"/>
          </a:p>
        </p:txBody>
      </p:sp>
    </p:spTree>
    <p:extLst>
      <p:ext uri="{BB962C8B-B14F-4D97-AF65-F5344CB8AC3E}">
        <p14:creationId xmlns:p14="http://schemas.microsoft.com/office/powerpoint/2010/main" val="101789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les pop-ups de </a:t>
            </a:r>
            <a:r>
              <a:rPr lang="fr-FR" sz="1200" u="none" dirty="0" err="1"/>
              <a:t>scoring</a:t>
            </a:r>
            <a:r>
              <a:rPr lang="fr-FR" sz="1200" u="none" dirty="0"/>
              <a:t>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 Lire le discours + lancer l’animation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S/O</a:t>
            </a:r>
          </a:p>
          <a:p>
            <a:pPr marL="0" indent="0">
              <a:buFont typeface="Arial" panose="020B0604020202020204" pitchFamily="34" charset="0"/>
              <a:buNone/>
            </a:pPr>
            <a:endParaRPr lang="fr-FR" sz="1200" dirty="0"/>
          </a:p>
          <a:p>
            <a:pPr marL="0" indent="0">
              <a:buFont typeface="Arial" panose="020B0604020202020204" pitchFamily="34" charset="0"/>
              <a:buNone/>
            </a:pPr>
            <a:r>
              <a:rPr lang="fr-FR" sz="1200" u="sng" dirty="0"/>
              <a:t>Discours du formateur </a:t>
            </a:r>
            <a:r>
              <a:rPr lang="fr-FR" sz="1200" u="none" dirty="0"/>
              <a:t>:</a:t>
            </a:r>
          </a:p>
          <a:p>
            <a:pPr marL="0" indent="0">
              <a:buFont typeface="Arial" panose="020B0604020202020204" pitchFamily="34" charset="0"/>
              <a:buNone/>
            </a:pPr>
            <a:r>
              <a:rPr lang="fr-FR" sz="1200" u="none" dirty="0"/>
              <a:t>Vous devez cliquer sur « finaliser le paiement », vous pourrez passer à l’étape suivante ou être bloqué via un pop-up de </a:t>
            </a:r>
            <a:r>
              <a:rPr lang="fr-FR" sz="1200" u="none" dirty="0" err="1"/>
              <a:t>scoring</a:t>
            </a:r>
            <a:r>
              <a:rPr lang="fr-FR" sz="1200" u="none"/>
              <a:t> défavorable . </a:t>
            </a:r>
            <a:r>
              <a:rPr lang="fr-FR" sz="1200" u="none" dirty="0"/>
              <a:t>En fonction du </a:t>
            </a:r>
            <a:r>
              <a:rPr lang="fr-FR" sz="1200" u="none" dirty="0" err="1"/>
              <a:t>scoring</a:t>
            </a:r>
            <a:r>
              <a:rPr lang="fr-FR" sz="1200" u="none" dirty="0"/>
              <a:t> vous aurez des actions à réaliser. </a:t>
            </a:r>
          </a:p>
          <a:p>
            <a:pPr marL="0" indent="0">
              <a:buFont typeface="Arial" panose="020B0604020202020204" pitchFamily="34" charset="0"/>
              <a:buNone/>
            </a:pPr>
            <a:endParaRPr lang="fr-FR" sz="1200" i="1" u="none" dirty="0"/>
          </a:p>
          <a:p>
            <a:pPr algn="l"/>
            <a:endParaRPr lang="fr-FR" sz="12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u="sng" dirty="0"/>
              <a:t>Transition :</a:t>
            </a:r>
            <a:r>
              <a:rPr lang="fr-FR" sz="1200" i="0" u="none" dirty="0"/>
              <a:t> Voyons dans le détail les différents pop-ups et vos actions associés</a:t>
            </a:r>
            <a:endParaRPr lang="fr-FR" sz="120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p>
          <a:p>
            <a:pPr algn="l"/>
            <a:endParaRPr lang="fr-FR" sz="1200" i="1" u="none" dirty="0"/>
          </a:p>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56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notion de </a:t>
            </a:r>
            <a:r>
              <a:rPr lang="fr-FR" sz="1200" u="none" dirty="0" err="1"/>
              <a:t>scoring</a:t>
            </a:r>
            <a:r>
              <a:rPr lang="fr-FR" sz="1200" u="none" dirty="0"/>
              <a:t>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 </a:t>
            </a:r>
            <a:r>
              <a:rPr lang="fr-FR" sz="1200" u="none" dirty="0"/>
              <a:t>Lire la slide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Poser des questions si besoin </a:t>
            </a:r>
          </a:p>
          <a:p>
            <a:pPr marL="0" indent="0">
              <a:buFont typeface="Arial" panose="020B0604020202020204" pitchFamily="34" charset="0"/>
              <a:buNone/>
            </a:pPr>
            <a:endParaRPr lang="fr-FR" sz="1200" u="none" dirty="0"/>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Transition : </a:t>
            </a:r>
            <a:r>
              <a:rPr lang="fr-FR" sz="1200" u="none" dirty="0"/>
              <a:t>Voyons maintenant dans le détail, la suite du parcours.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81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rupture d’appel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 </a:t>
            </a:r>
            <a:r>
              <a:rPr lang="fr-FR" sz="1200" u="none" dirty="0"/>
              <a:t>Lire la slide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Poser des questions si besoin </a:t>
            </a:r>
          </a:p>
          <a:p>
            <a:pPr marL="0" indent="0">
              <a:buFont typeface="Arial" panose="020B0604020202020204" pitchFamily="34" charset="0"/>
              <a:buNone/>
            </a:pPr>
            <a:endParaRPr lang="fr-FR" sz="1200" dirty="0"/>
          </a:p>
          <a:p>
            <a:pPr algn="l"/>
            <a:endParaRPr lang="fr-FR" sz="1200" i="1" u="none" dirty="0"/>
          </a:p>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69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rupture d’appel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 </a:t>
            </a:r>
            <a:r>
              <a:rPr lang="fr-FR" sz="1200" u="none" dirty="0"/>
              <a:t>Lire la slide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Poser des questions si besoin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2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rupture d’appel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 </a:t>
            </a:r>
            <a:r>
              <a:rPr lang="fr-FR" sz="1200" u="none" dirty="0"/>
              <a:t>Lire la slide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Poser des questions si besoin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10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rupture d’appel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 </a:t>
            </a:r>
            <a:r>
              <a:rPr lang="fr-FR" sz="1200" u="none" dirty="0"/>
              <a:t>Lire la slide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Poser des questions si besoin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41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u="sng" dirty="0"/>
              <a:t>Ternaire pédagogique :</a:t>
            </a:r>
            <a:r>
              <a:rPr lang="fr-FR" sz="1200" u="none" dirty="0"/>
              <a:t> Apport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Objectif : </a:t>
            </a:r>
            <a:r>
              <a:rPr lang="fr-FR" sz="1200" u="none" dirty="0"/>
              <a:t>Comprendre la rupture d’appel </a:t>
            </a:r>
            <a:endParaRPr lang="fr-FR" sz="1200" u="sng" dirty="0"/>
          </a:p>
          <a:p>
            <a:pPr marL="0" indent="0">
              <a:buFont typeface="Arial" panose="020B0604020202020204" pitchFamily="34" charset="0"/>
              <a:buNone/>
            </a:pPr>
            <a:endParaRPr lang="fr-FR" sz="1200" u="sng" dirty="0"/>
          </a:p>
          <a:p>
            <a:pPr marL="0" indent="0">
              <a:buFont typeface="Arial" panose="020B0604020202020204" pitchFamily="34" charset="0"/>
              <a:buNone/>
            </a:pPr>
            <a:r>
              <a:rPr lang="fr-FR" sz="1200" u="sng" dirty="0"/>
              <a:t>Actions du formateur : </a:t>
            </a:r>
            <a:r>
              <a:rPr lang="fr-FR" sz="1200" u="none" dirty="0"/>
              <a:t>Lire la slide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Actions du groupe :</a:t>
            </a:r>
            <a:r>
              <a:rPr lang="fr-FR" sz="1200" u="none" dirty="0"/>
              <a:t> Poser des questions si besoin </a:t>
            </a:r>
          </a:p>
          <a:p>
            <a:pPr marL="0" indent="0">
              <a:buFont typeface="Arial" panose="020B0604020202020204" pitchFamily="34" charset="0"/>
              <a:buNone/>
            </a:pPr>
            <a:endParaRPr lang="fr-FR" sz="1200" u="none" dirty="0"/>
          </a:p>
          <a:p>
            <a:pPr marL="0" indent="0">
              <a:buFont typeface="Arial" panose="020B0604020202020204" pitchFamily="34" charset="0"/>
              <a:buNone/>
            </a:pPr>
            <a:r>
              <a:rPr lang="fr-FR" sz="1200" u="sng" dirty="0"/>
              <a:t>Transition : </a:t>
            </a:r>
            <a:r>
              <a:rPr lang="fr-FR" sz="1200" u="none" dirty="0"/>
              <a:t>Voyons dans le détail la notion de rappel</a:t>
            </a:r>
          </a:p>
          <a:p>
            <a:pPr marL="0" indent="0">
              <a:buFont typeface="Arial" panose="020B0604020202020204" pitchFamily="34" charset="0"/>
              <a:buNone/>
            </a:pPr>
            <a:endParaRPr lang="fr-FR" sz="1200" u="none"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AE9D6-AAB1-1F49-88A5-FA15B546208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51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A32259-170D-8072-3B5C-CE71BF76C3F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9358111-D720-9C14-0810-70E4A8CEB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98311B3-57DA-A9AA-91BB-B365903060E8}"/>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13DE33E9-EE8F-A701-671E-3A5DE17085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D5C1FF-9D3F-D230-A3F0-FDAD7AA0393D}"/>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153737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3175-BD2D-3A28-ABED-962E4DA1EED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F0F1279-61D3-9974-04F1-0A4C952834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993319-CCC6-EEA1-FACB-906A611CA4F6}"/>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72C1BCF9-E136-54D5-5633-D3B38720E3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94AB89-A1BF-A7ED-B8C6-E7F4A5AE8747}"/>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165061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6005C0D-415E-08DA-CE12-9237251905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2339CF0-6858-AA62-7964-DC5BF7146D3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1BAD07-BA96-59A7-295A-605987BDD63C}"/>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E5F1A5B9-EB67-A74F-2FBC-3CDB7EBD67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CAAB08-F28D-E6E8-F28E-37586A67026D}"/>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235240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 - imag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C84A79-78E9-0B4F-A9B7-C7E46F1C5C50}"/>
              </a:ext>
            </a:extLst>
          </p:cNvPr>
          <p:cNvSpPr/>
          <p:nvPr userDrawn="1"/>
        </p:nvSpPr>
        <p:spPr>
          <a:xfrm>
            <a:off x="7458221" y="0"/>
            <a:ext cx="126163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Rectangle 4">
            <a:extLst>
              <a:ext uri="{FF2B5EF4-FFF2-40B4-BE49-F238E27FC236}">
                <a16:creationId xmlns:a16="http://schemas.microsoft.com/office/drawing/2014/main" id="{5CDDD47A-EE16-C54C-AA12-E61BDA438DB8}"/>
              </a:ext>
            </a:extLst>
          </p:cNvPr>
          <p:cNvSpPr/>
          <p:nvPr userDrawn="1"/>
        </p:nvSpPr>
        <p:spPr>
          <a:xfrm>
            <a:off x="1" y="0"/>
            <a:ext cx="7439891" cy="6858000"/>
          </a:xfrm>
          <a:prstGeom prst="rect">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Espace réservé du texte 14">
            <a:extLst>
              <a:ext uri="{FF2B5EF4-FFF2-40B4-BE49-F238E27FC236}">
                <a16:creationId xmlns:a16="http://schemas.microsoft.com/office/drawing/2014/main" id="{D6FDF028-ED29-D345-815D-03C4C2BBE594}"/>
              </a:ext>
            </a:extLst>
          </p:cNvPr>
          <p:cNvSpPr>
            <a:spLocks noGrp="1"/>
          </p:cNvSpPr>
          <p:nvPr>
            <p:ph type="body" sz="quarter" idx="11" hasCustomPrompt="1"/>
          </p:nvPr>
        </p:nvSpPr>
        <p:spPr>
          <a:xfrm>
            <a:off x="585790" y="314327"/>
            <a:ext cx="10715625" cy="1542182"/>
          </a:xfrm>
          <a:prstGeom prst="rect">
            <a:avLst/>
          </a:prstGeom>
        </p:spPr>
        <p:txBody>
          <a:bodyPr>
            <a:noAutofit/>
          </a:bodyPr>
          <a:lstStyle>
            <a:lvl1pPr marL="0" indent="0">
              <a:buNone/>
              <a:defRPr sz="4000" b="1" i="0">
                <a:solidFill>
                  <a:schemeClr val="bg1"/>
                </a:solidFill>
                <a:latin typeface="Bouygues Read Semibold" pitchFamily="2" charset="77"/>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Titre de votre page</a:t>
            </a:r>
            <a:br>
              <a:rPr lang="fr-FR"/>
            </a:br>
            <a:r>
              <a:rPr lang="fr-FR"/>
              <a:t>sur deux lignes </a:t>
            </a:r>
          </a:p>
          <a:p>
            <a:pPr lvl="0"/>
            <a:endParaRPr lang="fr-FR"/>
          </a:p>
        </p:txBody>
      </p:sp>
      <p:sp>
        <p:nvSpPr>
          <p:cNvPr id="7" name="Rectangle : coins arrondis 6">
            <a:extLst>
              <a:ext uri="{FF2B5EF4-FFF2-40B4-BE49-F238E27FC236}">
                <a16:creationId xmlns:a16="http://schemas.microsoft.com/office/drawing/2014/main" id="{312CD9EE-B661-324C-B3DA-E6B8A87A1D17}"/>
              </a:ext>
            </a:extLst>
          </p:cNvPr>
          <p:cNvSpPr/>
          <p:nvPr userDrawn="1"/>
        </p:nvSpPr>
        <p:spPr>
          <a:xfrm>
            <a:off x="649146" y="1918834"/>
            <a:ext cx="2936695" cy="45719"/>
          </a:xfrm>
          <a:prstGeom prst="roundRect">
            <a:avLst>
              <a:gd name="adj" fmla="val 50000"/>
            </a:avLst>
          </a:prstGeom>
          <a:gradFill flip="none" rotWithShape="1">
            <a:gsLst>
              <a:gs pos="100000">
                <a:schemeClr val="bg1">
                  <a:alpha val="0"/>
                </a:schemeClr>
              </a:gs>
              <a:gs pos="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 name="Image 9">
            <a:extLst>
              <a:ext uri="{FF2B5EF4-FFF2-40B4-BE49-F238E27FC236}">
                <a16:creationId xmlns:a16="http://schemas.microsoft.com/office/drawing/2014/main" id="{63DCFD75-1F45-AC4C-BE16-1BF1EB0DEF8B}"/>
              </a:ext>
            </a:extLst>
          </p:cNvPr>
          <p:cNvPicPr>
            <a:picLocks noChangeAspect="1"/>
          </p:cNvPicPr>
          <p:nvPr userDrawn="1"/>
        </p:nvPicPr>
        <p:blipFill rotWithShape="1">
          <a:blip r:embed="rId2"/>
          <a:srcRect t="205" b="205"/>
          <a:stretch/>
        </p:blipFill>
        <p:spPr>
          <a:xfrm>
            <a:off x="6454986" y="0"/>
            <a:ext cx="1594023" cy="6858000"/>
          </a:xfrm>
          <a:prstGeom prst="rect">
            <a:avLst/>
          </a:prstGeom>
        </p:spPr>
      </p:pic>
      <p:sp>
        <p:nvSpPr>
          <p:cNvPr id="13" name="Espace réservé du texte 14">
            <a:extLst>
              <a:ext uri="{FF2B5EF4-FFF2-40B4-BE49-F238E27FC236}">
                <a16:creationId xmlns:a16="http://schemas.microsoft.com/office/drawing/2014/main" id="{65584ECB-6B4C-454F-AA8C-F3F684047152}"/>
              </a:ext>
            </a:extLst>
          </p:cNvPr>
          <p:cNvSpPr>
            <a:spLocks noGrp="1"/>
          </p:cNvSpPr>
          <p:nvPr>
            <p:ph type="body" sz="quarter" idx="14" hasCustomPrompt="1"/>
          </p:nvPr>
        </p:nvSpPr>
        <p:spPr>
          <a:xfrm>
            <a:off x="686549" y="2160751"/>
            <a:ext cx="5750107" cy="3575115"/>
          </a:xfrm>
          <a:prstGeom prst="rect">
            <a:avLst/>
          </a:prstGeom>
        </p:spPr>
        <p:txBody>
          <a:bodyPr>
            <a:noAutofit/>
          </a:bodyPr>
          <a:lstStyle>
            <a:lvl1pPr marL="0" indent="0" algn="l">
              <a:buNone/>
              <a:defRPr sz="1800" b="0" i="0">
                <a:solidFill>
                  <a:schemeClr val="bg1"/>
                </a:solidFill>
                <a:latin typeface="Bouygues Read" pitchFamily="2" charset="77"/>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14" name="Espace réservé du texte 14">
            <a:extLst>
              <a:ext uri="{FF2B5EF4-FFF2-40B4-BE49-F238E27FC236}">
                <a16:creationId xmlns:a16="http://schemas.microsoft.com/office/drawing/2014/main" id="{5762EED4-28B7-2146-BD2F-14B21765E6B9}"/>
              </a:ext>
            </a:extLst>
          </p:cNvPr>
          <p:cNvSpPr>
            <a:spLocks noGrp="1"/>
          </p:cNvSpPr>
          <p:nvPr>
            <p:ph type="body" sz="quarter" idx="15" hasCustomPrompt="1"/>
          </p:nvPr>
        </p:nvSpPr>
        <p:spPr>
          <a:xfrm>
            <a:off x="9816814" y="2404422"/>
            <a:ext cx="2020969" cy="3178960"/>
          </a:xfrm>
          <a:prstGeom prst="rect">
            <a:avLst/>
          </a:prstGeom>
        </p:spPr>
        <p:txBody>
          <a:bodyPr anchor="ctr">
            <a:noAutofit/>
          </a:bodyPr>
          <a:lstStyle>
            <a:lvl1pPr marL="0" indent="0" algn="l">
              <a:buNone/>
              <a:defRPr sz="1800" b="0" i="0">
                <a:solidFill>
                  <a:srgbClr val="25465F"/>
                </a:solidFill>
                <a:latin typeface="Bouygues Read" pitchFamily="2" charset="77"/>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a:t>
            </a:r>
          </a:p>
        </p:txBody>
      </p:sp>
      <p:sp>
        <p:nvSpPr>
          <p:cNvPr id="17" name="Espace réservé pour une image  16">
            <a:extLst>
              <a:ext uri="{FF2B5EF4-FFF2-40B4-BE49-F238E27FC236}">
                <a16:creationId xmlns:a16="http://schemas.microsoft.com/office/drawing/2014/main" id="{2E46EAB3-14A7-8043-BC58-A4D3E7D9DA52}"/>
              </a:ext>
            </a:extLst>
          </p:cNvPr>
          <p:cNvSpPr>
            <a:spLocks noGrp="1"/>
          </p:cNvSpPr>
          <p:nvPr>
            <p:ph type="pic" sz="quarter" idx="16"/>
          </p:nvPr>
        </p:nvSpPr>
        <p:spPr>
          <a:xfrm>
            <a:off x="6577880" y="1246909"/>
            <a:ext cx="2895600" cy="4821382"/>
          </a:xfrm>
          <a:custGeom>
            <a:avLst/>
            <a:gdLst>
              <a:gd name="connsiteX0" fmla="*/ 482610 w 2895600"/>
              <a:gd name="connsiteY0" fmla="*/ 0 h 4821382"/>
              <a:gd name="connsiteX1" fmla="*/ 2412990 w 2895600"/>
              <a:gd name="connsiteY1" fmla="*/ 0 h 4821382"/>
              <a:gd name="connsiteX2" fmla="*/ 2895600 w 2895600"/>
              <a:gd name="connsiteY2" fmla="*/ 482610 h 4821382"/>
              <a:gd name="connsiteX3" fmla="*/ 2895600 w 2895600"/>
              <a:gd name="connsiteY3" fmla="*/ 4338772 h 4821382"/>
              <a:gd name="connsiteX4" fmla="*/ 2412990 w 2895600"/>
              <a:gd name="connsiteY4" fmla="*/ 4821382 h 4821382"/>
              <a:gd name="connsiteX5" fmla="*/ 482610 w 2895600"/>
              <a:gd name="connsiteY5" fmla="*/ 4821382 h 4821382"/>
              <a:gd name="connsiteX6" fmla="*/ 0 w 2895600"/>
              <a:gd name="connsiteY6" fmla="*/ 4338772 h 4821382"/>
              <a:gd name="connsiteX7" fmla="*/ 0 w 2895600"/>
              <a:gd name="connsiteY7" fmla="*/ 482610 h 4821382"/>
              <a:gd name="connsiteX8" fmla="*/ 482610 w 2895600"/>
              <a:gd name="connsiteY8" fmla="*/ 0 h 482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600" h="4821382">
                <a:moveTo>
                  <a:pt x="482610" y="0"/>
                </a:moveTo>
                <a:lnTo>
                  <a:pt x="2412990" y="0"/>
                </a:lnTo>
                <a:cubicBezTo>
                  <a:pt x="2679528" y="0"/>
                  <a:pt x="2895600" y="216072"/>
                  <a:pt x="2895600" y="482610"/>
                </a:cubicBezTo>
                <a:lnTo>
                  <a:pt x="2895600" y="4338772"/>
                </a:lnTo>
                <a:cubicBezTo>
                  <a:pt x="2895600" y="4605310"/>
                  <a:pt x="2679528" y="4821382"/>
                  <a:pt x="2412990" y="4821382"/>
                </a:cubicBezTo>
                <a:lnTo>
                  <a:pt x="482610" y="4821382"/>
                </a:lnTo>
                <a:cubicBezTo>
                  <a:pt x="216072" y="4821382"/>
                  <a:pt x="0" y="4605310"/>
                  <a:pt x="0" y="4338772"/>
                </a:cubicBezTo>
                <a:lnTo>
                  <a:pt x="0" y="482610"/>
                </a:lnTo>
                <a:cubicBezTo>
                  <a:pt x="0" y="216072"/>
                  <a:pt x="216072" y="0"/>
                  <a:pt x="482610" y="0"/>
                </a:cubicBezTo>
                <a:close/>
              </a:path>
            </a:pathLst>
          </a:custGeom>
        </p:spPr>
        <p:txBody>
          <a:bodyPr wrap="square">
            <a:noAutofit/>
          </a:bodyPr>
          <a:lstStyle/>
          <a:p>
            <a:endParaRPr lang="fr-FR"/>
          </a:p>
        </p:txBody>
      </p:sp>
    </p:spTree>
    <p:extLst>
      <p:ext uri="{BB962C8B-B14F-4D97-AF65-F5344CB8AC3E}">
        <p14:creationId xmlns:p14="http://schemas.microsoft.com/office/powerpoint/2010/main" val="350111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e - image 4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7C7495-D82B-A249-A977-3C290134E782}"/>
              </a:ext>
            </a:extLst>
          </p:cNvPr>
          <p:cNvSpPr/>
          <p:nvPr userDrawn="1"/>
        </p:nvSpPr>
        <p:spPr>
          <a:xfrm>
            <a:off x="1" y="0"/>
            <a:ext cx="3176337" cy="6858000"/>
          </a:xfrm>
          <a:prstGeom prst="rect">
            <a:avLst/>
          </a:prstGeom>
          <a:solidFill>
            <a:srgbClr val="25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Espace réservé pour une image  13">
            <a:extLst>
              <a:ext uri="{FF2B5EF4-FFF2-40B4-BE49-F238E27FC236}">
                <a16:creationId xmlns:a16="http://schemas.microsoft.com/office/drawing/2014/main" id="{6A6D87CC-22B0-2048-B101-1FBB4B9E09E5}"/>
              </a:ext>
            </a:extLst>
          </p:cNvPr>
          <p:cNvSpPr>
            <a:spLocks noGrp="1"/>
          </p:cNvSpPr>
          <p:nvPr>
            <p:ph type="pic" sz="quarter" idx="10"/>
          </p:nvPr>
        </p:nvSpPr>
        <p:spPr>
          <a:xfrm>
            <a:off x="462159" y="1007061"/>
            <a:ext cx="4163013" cy="5230907"/>
          </a:xfrm>
          <a:custGeom>
            <a:avLst/>
            <a:gdLst>
              <a:gd name="connsiteX0" fmla="*/ 3336324 w 4163013"/>
              <a:gd name="connsiteY0" fmla="*/ 533 h 5230907"/>
              <a:gd name="connsiteX1" fmla="*/ 3773013 w 4163013"/>
              <a:gd name="connsiteY1" fmla="*/ 134942 h 5230907"/>
              <a:gd name="connsiteX2" fmla="*/ 3294280 w 4163013"/>
              <a:gd name="connsiteY2" fmla="*/ 3442466 h 5230907"/>
              <a:gd name="connsiteX3" fmla="*/ 390001 w 4163013"/>
              <a:gd name="connsiteY3" fmla="*/ 5095966 h 5230907"/>
              <a:gd name="connsiteX4" fmla="*/ 868733 w 4163013"/>
              <a:gd name="connsiteY4" fmla="*/ 1788442 h 5230907"/>
              <a:gd name="connsiteX5" fmla="*/ 3336324 w 4163013"/>
              <a:gd name="connsiteY5" fmla="*/ 533 h 523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013" h="5230907">
                <a:moveTo>
                  <a:pt x="3336324" y="533"/>
                </a:moveTo>
                <a:cubicBezTo>
                  <a:pt x="3499673" y="5746"/>
                  <a:pt x="3647426" y="49302"/>
                  <a:pt x="3773013" y="134942"/>
                </a:cubicBezTo>
                <a:cubicBezTo>
                  <a:pt x="4442809" y="591689"/>
                  <a:pt x="4228473" y="2072518"/>
                  <a:pt x="3294280" y="3442466"/>
                </a:cubicBezTo>
                <a:cubicBezTo>
                  <a:pt x="2360088" y="4812415"/>
                  <a:pt x="1059797" y="5552712"/>
                  <a:pt x="390001" y="5095966"/>
                </a:cubicBezTo>
                <a:cubicBezTo>
                  <a:pt x="-279795" y="4639220"/>
                  <a:pt x="-65459" y="3158391"/>
                  <a:pt x="868733" y="1788442"/>
                </a:cubicBezTo>
                <a:cubicBezTo>
                  <a:pt x="1627765" y="675359"/>
                  <a:pt x="2628478" y="-22056"/>
                  <a:pt x="3336324" y="533"/>
                </a:cubicBezTo>
                <a:close/>
              </a:path>
            </a:pathLst>
          </a:custGeom>
          <a:effectLst>
            <a:outerShdw blurRad="304945" dist="38100" dir="2700000" algn="tl" rotWithShape="0">
              <a:prstClr val="black">
                <a:alpha val="40000"/>
              </a:prstClr>
            </a:outerShdw>
          </a:effectLst>
        </p:spPr>
        <p:txBody>
          <a:bodyPr wrap="square">
            <a:noAutofit/>
          </a:bodyPr>
          <a:lstStyle/>
          <a:p>
            <a:endParaRPr lang="fr-FR"/>
          </a:p>
        </p:txBody>
      </p:sp>
      <p:sp>
        <p:nvSpPr>
          <p:cNvPr id="9" name="Ellipse 8">
            <a:extLst>
              <a:ext uri="{FF2B5EF4-FFF2-40B4-BE49-F238E27FC236}">
                <a16:creationId xmlns:a16="http://schemas.microsoft.com/office/drawing/2014/main" id="{DC61ADFF-668D-DF42-8BB4-D30B303E8448}"/>
              </a:ext>
            </a:extLst>
          </p:cNvPr>
          <p:cNvSpPr/>
          <p:nvPr userDrawn="1"/>
        </p:nvSpPr>
        <p:spPr>
          <a:xfrm rot="2904356">
            <a:off x="1953799" y="967021"/>
            <a:ext cx="2935826" cy="6004707"/>
          </a:xfrm>
          <a:prstGeom prst="ellipse">
            <a:avLst/>
          </a:prstGeom>
          <a:noFill/>
          <a:ln w="19050">
            <a:solidFill>
              <a:srgbClr val="2546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25465F"/>
              </a:solidFill>
            </a:endParaRPr>
          </a:p>
        </p:txBody>
      </p:sp>
      <p:sp>
        <p:nvSpPr>
          <p:cNvPr id="15" name="Espace réservé du texte 14">
            <a:extLst>
              <a:ext uri="{FF2B5EF4-FFF2-40B4-BE49-F238E27FC236}">
                <a16:creationId xmlns:a16="http://schemas.microsoft.com/office/drawing/2014/main" id="{331F8CEB-76AF-C24B-8C9A-69718F60EFAD}"/>
              </a:ext>
            </a:extLst>
          </p:cNvPr>
          <p:cNvSpPr>
            <a:spLocks noGrp="1"/>
          </p:cNvSpPr>
          <p:nvPr>
            <p:ph type="body" sz="quarter" idx="11" hasCustomPrompt="1"/>
          </p:nvPr>
        </p:nvSpPr>
        <p:spPr>
          <a:xfrm>
            <a:off x="6096003" y="314327"/>
            <a:ext cx="5614736" cy="654048"/>
          </a:xfrm>
          <a:prstGeom prst="rect">
            <a:avLst/>
          </a:prstGeom>
        </p:spPr>
        <p:txBody>
          <a:bodyPr>
            <a:noAutofit/>
          </a:bodyPr>
          <a:lstStyle>
            <a:lvl1pPr marL="0" indent="0">
              <a:buNone/>
              <a:defRPr sz="4000" b="1" i="0">
                <a:solidFill>
                  <a:srgbClr val="25465F"/>
                </a:solidFill>
                <a:latin typeface="Bouygues Read Semibold" pitchFamily="2" charset="77"/>
              </a:defRPr>
            </a:lvl1pPr>
          </a:lstStyle>
          <a:p>
            <a:pPr lvl="0"/>
            <a:r>
              <a:rPr lang="fr-FR"/>
              <a:t>Titre de votre page</a:t>
            </a:r>
          </a:p>
        </p:txBody>
      </p:sp>
      <p:sp>
        <p:nvSpPr>
          <p:cNvPr id="16" name="Rectangle : coins arrondis 15">
            <a:extLst>
              <a:ext uri="{FF2B5EF4-FFF2-40B4-BE49-F238E27FC236}">
                <a16:creationId xmlns:a16="http://schemas.microsoft.com/office/drawing/2014/main" id="{9AF44F92-F699-4F41-A1AF-B0F687FF105A}"/>
              </a:ext>
            </a:extLst>
          </p:cNvPr>
          <p:cNvSpPr/>
          <p:nvPr userDrawn="1"/>
        </p:nvSpPr>
        <p:spPr>
          <a:xfrm>
            <a:off x="6159358" y="1914436"/>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Espace réservé du texte 14">
            <a:extLst>
              <a:ext uri="{FF2B5EF4-FFF2-40B4-BE49-F238E27FC236}">
                <a16:creationId xmlns:a16="http://schemas.microsoft.com/office/drawing/2014/main" id="{3E4A54D9-8383-C049-96E0-034489682348}"/>
              </a:ext>
            </a:extLst>
          </p:cNvPr>
          <p:cNvSpPr>
            <a:spLocks noGrp="1"/>
          </p:cNvSpPr>
          <p:nvPr>
            <p:ph type="body" sz="quarter" idx="14" hasCustomPrompt="1"/>
          </p:nvPr>
        </p:nvSpPr>
        <p:spPr>
          <a:xfrm>
            <a:off x="6196761" y="2156825"/>
            <a:ext cx="5513977" cy="3153370"/>
          </a:xfrm>
          <a:prstGeom prst="rect">
            <a:avLst/>
          </a:prstGeom>
        </p:spPr>
        <p:txBody>
          <a:bodyPr>
            <a:noAutofit/>
          </a:bodyPr>
          <a:lstStyle>
            <a:lvl1pPr marL="0" indent="0" algn="l">
              <a:buNone/>
              <a:defRPr sz="1800" b="0" i="0">
                <a:solidFill>
                  <a:srgbClr val="25465F"/>
                </a:solidFill>
                <a:latin typeface="Bouygues Read" pitchFamily="2" charset="77"/>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18" name="Espace réservé du texte 14">
            <a:extLst>
              <a:ext uri="{FF2B5EF4-FFF2-40B4-BE49-F238E27FC236}">
                <a16:creationId xmlns:a16="http://schemas.microsoft.com/office/drawing/2014/main" id="{DA66B5C9-F651-F84E-99AF-3806052B68BC}"/>
              </a:ext>
            </a:extLst>
          </p:cNvPr>
          <p:cNvSpPr>
            <a:spLocks noGrp="1"/>
          </p:cNvSpPr>
          <p:nvPr>
            <p:ph type="body" sz="quarter" idx="19" hasCustomPrompt="1"/>
          </p:nvPr>
        </p:nvSpPr>
        <p:spPr>
          <a:xfrm>
            <a:off x="6096001" y="968378"/>
            <a:ext cx="5633843" cy="647495"/>
          </a:xfrm>
          <a:prstGeom prst="rect">
            <a:avLst/>
          </a:prstGeom>
        </p:spPr>
        <p:txBody>
          <a:bodyPr>
            <a:noAutofit/>
          </a:bodyPr>
          <a:lstStyle>
            <a:lvl1pPr marL="0" indent="0">
              <a:buNone/>
              <a:defRPr sz="2800" b="1" i="0">
                <a:solidFill>
                  <a:srgbClr val="109DB9"/>
                </a:solidFill>
                <a:latin typeface="Bouygues Read Semibold" pitchFamily="2" charset="77"/>
              </a:defRPr>
            </a:lvl1pPr>
          </a:lstStyle>
          <a:p>
            <a:pPr lvl="0"/>
            <a:r>
              <a:rPr lang="fr-FR"/>
              <a:t>sur deux lignes </a:t>
            </a:r>
          </a:p>
        </p:txBody>
      </p:sp>
    </p:spTree>
    <p:extLst>
      <p:ext uri="{BB962C8B-B14F-4D97-AF65-F5344CB8AC3E}">
        <p14:creationId xmlns:p14="http://schemas.microsoft.com/office/powerpoint/2010/main" val="388510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s libres 9">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9E4EE562-F2FC-AF4C-AAD5-51E88DDD699F}"/>
              </a:ext>
            </a:extLst>
          </p:cNvPr>
          <p:cNvSpPr>
            <a:spLocks noGrp="1"/>
          </p:cNvSpPr>
          <p:nvPr>
            <p:ph type="body" sz="quarter" idx="11" hasCustomPrompt="1"/>
          </p:nvPr>
        </p:nvSpPr>
        <p:spPr>
          <a:xfrm>
            <a:off x="585789" y="314327"/>
            <a:ext cx="5900071" cy="375629"/>
          </a:xfrm>
          <a:prstGeom prst="rect">
            <a:avLst/>
          </a:prstGeom>
        </p:spPr>
        <p:txBody>
          <a:bodyPr>
            <a:noAutofit/>
          </a:bodyPr>
          <a:lstStyle>
            <a:lvl1pPr marL="0" indent="0">
              <a:buNone/>
              <a:defRPr sz="2400" b="1" i="0">
                <a:solidFill>
                  <a:srgbClr val="25465F"/>
                </a:solidFill>
                <a:latin typeface="Bouygues Read Semibold" pitchFamily="2" charset="77"/>
              </a:defRPr>
            </a:lvl1pPr>
          </a:lstStyle>
          <a:p>
            <a:pPr lvl="0"/>
            <a:r>
              <a:rPr lang="fr-FR"/>
              <a:t>Chapitre :</a:t>
            </a:r>
          </a:p>
        </p:txBody>
      </p:sp>
      <p:sp>
        <p:nvSpPr>
          <p:cNvPr id="6" name="Espace réservé du texte 14">
            <a:extLst>
              <a:ext uri="{FF2B5EF4-FFF2-40B4-BE49-F238E27FC236}">
                <a16:creationId xmlns:a16="http://schemas.microsoft.com/office/drawing/2014/main" id="{0F1DD871-75CA-C640-8E6A-79A0AC50B1B1}"/>
              </a:ext>
            </a:extLst>
          </p:cNvPr>
          <p:cNvSpPr>
            <a:spLocks noGrp="1"/>
          </p:cNvSpPr>
          <p:nvPr>
            <p:ph type="body" sz="quarter" idx="19" hasCustomPrompt="1"/>
          </p:nvPr>
        </p:nvSpPr>
        <p:spPr>
          <a:xfrm>
            <a:off x="585790" y="689956"/>
            <a:ext cx="5900070" cy="295162"/>
          </a:xfrm>
          <a:prstGeom prst="rect">
            <a:avLst/>
          </a:prstGeom>
        </p:spPr>
        <p:txBody>
          <a:bodyPr>
            <a:noAutofit/>
          </a:bodyPr>
          <a:lstStyle>
            <a:lvl1pPr marL="0" indent="0">
              <a:buNone/>
              <a:defRPr sz="2000" b="0" i="0">
                <a:solidFill>
                  <a:srgbClr val="109DB9"/>
                </a:solidFill>
                <a:latin typeface="Bouygues Read" pitchFamily="2" charset="77"/>
              </a:defRPr>
            </a:lvl1pPr>
          </a:lstStyle>
          <a:p>
            <a:pPr lvl="0"/>
            <a:r>
              <a:rPr lang="fr-FR"/>
              <a:t>Sous titre</a:t>
            </a:r>
          </a:p>
        </p:txBody>
      </p:sp>
    </p:spTree>
    <p:custDataLst>
      <p:tags r:id="rId1"/>
    </p:custDataLst>
    <p:extLst>
      <p:ext uri="{BB962C8B-B14F-4D97-AF65-F5344CB8AC3E}">
        <p14:creationId xmlns:p14="http://schemas.microsoft.com/office/powerpoint/2010/main" val="1885613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texte 14">
            <a:extLst>
              <a:ext uri="{FF2B5EF4-FFF2-40B4-BE49-F238E27FC236}">
                <a16:creationId xmlns:a16="http://schemas.microsoft.com/office/drawing/2014/main" id="{22491664-D040-8B47-8BB0-4B4E9E65B0CF}"/>
              </a:ext>
            </a:extLst>
          </p:cNvPr>
          <p:cNvSpPr>
            <a:spLocks noGrp="1"/>
          </p:cNvSpPr>
          <p:nvPr>
            <p:ph type="body" sz="quarter" idx="11" hasCustomPrompt="1"/>
          </p:nvPr>
        </p:nvSpPr>
        <p:spPr>
          <a:xfrm>
            <a:off x="585790" y="314327"/>
            <a:ext cx="9812853" cy="654048"/>
          </a:xfrm>
          <a:prstGeom prst="rect">
            <a:avLst/>
          </a:prstGeom>
        </p:spPr>
        <p:txBody>
          <a:bodyPr>
            <a:noAutofit/>
          </a:bodyPr>
          <a:lstStyle>
            <a:lvl1pPr marL="0" indent="0">
              <a:buNone/>
              <a:defRPr sz="4000" b="1" i="0">
                <a:solidFill>
                  <a:srgbClr val="25465F"/>
                </a:solidFill>
                <a:latin typeface="Bouygues Read Semibold" pitchFamily="2" charset="77"/>
              </a:defRPr>
            </a:lvl1pPr>
          </a:lstStyle>
          <a:p>
            <a:pPr lvl="0"/>
            <a:r>
              <a:rPr lang="fr-FR"/>
              <a:t>Titre de votre page</a:t>
            </a:r>
          </a:p>
        </p:txBody>
      </p:sp>
      <p:sp>
        <p:nvSpPr>
          <p:cNvPr id="4" name="Rectangle : coins arrondis 3">
            <a:extLst>
              <a:ext uri="{FF2B5EF4-FFF2-40B4-BE49-F238E27FC236}">
                <a16:creationId xmlns:a16="http://schemas.microsoft.com/office/drawing/2014/main" id="{8E62BDC7-5F6A-1146-9B87-5F738C35062C}"/>
              </a:ext>
            </a:extLst>
          </p:cNvPr>
          <p:cNvSpPr/>
          <p:nvPr userDrawn="1"/>
        </p:nvSpPr>
        <p:spPr>
          <a:xfrm>
            <a:off x="686547" y="1612624"/>
            <a:ext cx="2936695" cy="45719"/>
          </a:xfrm>
          <a:prstGeom prst="roundRect">
            <a:avLst>
              <a:gd name="adj" fmla="val 50000"/>
            </a:avLst>
          </a:prstGeom>
          <a:gradFill flip="none" rotWithShape="1">
            <a:gsLst>
              <a:gs pos="0">
                <a:srgbClr val="25465F"/>
              </a:gs>
              <a:gs pos="99000">
                <a:schemeClr val="bg1">
                  <a:alpha val="0"/>
                </a:schemeClr>
              </a:gs>
              <a:gs pos="50000">
                <a:srgbClr val="109DB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Espace réservé du texte 14">
            <a:extLst>
              <a:ext uri="{FF2B5EF4-FFF2-40B4-BE49-F238E27FC236}">
                <a16:creationId xmlns:a16="http://schemas.microsoft.com/office/drawing/2014/main" id="{8075E8F9-D3BE-5142-89EB-9E06DF8DCCF1}"/>
              </a:ext>
            </a:extLst>
          </p:cNvPr>
          <p:cNvSpPr>
            <a:spLocks noGrp="1"/>
          </p:cNvSpPr>
          <p:nvPr>
            <p:ph type="body" sz="quarter" idx="14" hasCustomPrompt="1"/>
          </p:nvPr>
        </p:nvSpPr>
        <p:spPr>
          <a:xfrm>
            <a:off x="686547" y="2160649"/>
            <a:ext cx="9712095" cy="3575115"/>
          </a:xfrm>
          <a:prstGeom prst="rect">
            <a:avLst/>
          </a:prstGeom>
        </p:spPr>
        <p:txBody>
          <a:bodyPr>
            <a:noAutofit/>
          </a:bodyPr>
          <a:lstStyle>
            <a:lvl1pPr marL="0" indent="0" algn="l">
              <a:buNone/>
              <a:defRPr sz="1800" b="0" i="0">
                <a:solidFill>
                  <a:srgbClr val="25465F"/>
                </a:solidFill>
                <a:latin typeface="Bouygues Read" pitchFamily="2" charset="77"/>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Contenu de la catégorie. </a:t>
            </a:r>
          </a:p>
        </p:txBody>
      </p:sp>
      <p:sp>
        <p:nvSpPr>
          <p:cNvPr id="6" name="Espace réservé du texte 14">
            <a:extLst>
              <a:ext uri="{FF2B5EF4-FFF2-40B4-BE49-F238E27FC236}">
                <a16:creationId xmlns:a16="http://schemas.microsoft.com/office/drawing/2014/main" id="{A42A1AF3-6B08-5741-B301-828B2C66935E}"/>
              </a:ext>
            </a:extLst>
          </p:cNvPr>
          <p:cNvSpPr>
            <a:spLocks noGrp="1"/>
          </p:cNvSpPr>
          <p:nvPr>
            <p:ph type="body" sz="quarter" idx="19" hasCustomPrompt="1"/>
          </p:nvPr>
        </p:nvSpPr>
        <p:spPr>
          <a:xfrm>
            <a:off x="585790" y="968378"/>
            <a:ext cx="9812853" cy="647495"/>
          </a:xfrm>
          <a:prstGeom prst="rect">
            <a:avLst/>
          </a:prstGeom>
        </p:spPr>
        <p:txBody>
          <a:bodyPr>
            <a:noAutofit/>
          </a:bodyPr>
          <a:lstStyle>
            <a:lvl1pPr marL="0" indent="0">
              <a:buNone/>
              <a:defRPr sz="2800" b="1" i="0">
                <a:solidFill>
                  <a:srgbClr val="109DB9"/>
                </a:solidFill>
                <a:latin typeface="Bouygues Read Semibold" pitchFamily="2" charset="77"/>
              </a:defRPr>
            </a:lvl1pPr>
          </a:lstStyle>
          <a:p>
            <a:pPr lvl="0"/>
            <a:r>
              <a:rPr lang="fr-FR"/>
              <a:t>sur deux lignes </a:t>
            </a:r>
          </a:p>
        </p:txBody>
      </p:sp>
      <p:pic>
        <p:nvPicPr>
          <p:cNvPr id="7" name="Image 6">
            <a:extLst>
              <a:ext uri="{FF2B5EF4-FFF2-40B4-BE49-F238E27FC236}">
                <a16:creationId xmlns:a16="http://schemas.microsoft.com/office/drawing/2014/main" id="{37A9924E-6CDA-DA48-8596-8C53B66ACA2B}"/>
              </a:ext>
            </a:extLst>
          </p:cNvPr>
          <p:cNvPicPr>
            <a:picLocks noChangeAspect="1"/>
          </p:cNvPicPr>
          <p:nvPr userDrawn="1"/>
        </p:nvPicPr>
        <p:blipFill rotWithShape="1">
          <a:blip r:embed="rId2"/>
          <a:srcRect t="205" b="205"/>
          <a:stretch/>
        </p:blipFill>
        <p:spPr>
          <a:xfrm>
            <a:off x="10597979" y="0"/>
            <a:ext cx="1594023" cy="6858000"/>
          </a:xfrm>
          <a:prstGeom prst="rect">
            <a:avLst/>
          </a:prstGeom>
        </p:spPr>
      </p:pic>
    </p:spTree>
    <p:extLst>
      <p:ext uri="{BB962C8B-B14F-4D97-AF65-F5344CB8AC3E}">
        <p14:creationId xmlns:p14="http://schemas.microsoft.com/office/powerpoint/2010/main" val="3916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71543-9782-0EF4-D894-C277F24FD70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31D3BAC-7AAF-77B3-B306-74F8802A5A4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D1BED2A-44EF-7140-49D5-E8372876CA52}"/>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5FA03D4D-DFFB-3F75-D6CA-A6F268C7A4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939525-031D-DA94-7E10-65B95DECDB59}"/>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306033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0F934-BF13-2E6E-29A4-6540D93D91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06CE323-D2A8-188C-A77C-01464AF47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D2A0C1-13C3-AC20-6851-3595DCB52084}"/>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F2C2E3E0-A0A7-0893-E8D3-C71C3CBB59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567737-621D-DBCA-7449-49390327D9E4}"/>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329558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F304D5-800E-78F4-7A26-B806E94BA8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41E610-44FE-12E3-10F4-925CFAC9AC9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0EB0DDD-C239-2E91-37F9-4EB0712F965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7D7A8BB-C041-C386-B27E-CA2AF2E5E9DF}"/>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B85F689C-387B-A0A8-BC9B-91F511CB0F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A0D5BC-68F9-A53E-7D23-BA67A3F67E7D}"/>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8157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48632-F2A2-700E-C52A-1D874451C05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E88A184-B22B-CEEB-0314-ACFFE7634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7817DD-7D96-ABBF-EA48-5B9145F8BF8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10282E8-0EAB-A6B2-04F2-1D82A2898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094299-F0A1-5E58-EC23-4775E78A04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80F03A4-465F-3547-D0A0-6FE558DCD16C}"/>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8" name="Espace réservé du pied de page 7">
            <a:extLst>
              <a:ext uri="{FF2B5EF4-FFF2-40B4-BE49-F238E27FC236}">
                <a16:creationId xmlns:a16="http://schemas.microsoft.com/office/drawing/2014/main" id="{3A14FAF2-7636-D0B6-27C6-0658BE12BD9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FA72933-DBF3-3730-D8A8-B26F167DEEEA}"/>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131836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F2B46-E5DF-4EB9-5869-E99258671F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4B07A8-1E3D-6AB6-58A7-1F49E122B1A9}"/>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4" name="Espace réservé du pied de page 3">
            <a:extLst>
              <a:ext uri="{FF2B5EF4-FFF2-40B4-BE49-F238E27FC236}">
                <a16:creationId xmlns:a16="http://schemas.microsoft.com/office/drawing/2014/main" id="{8DB7A2DB-3223-F0C5-4E7B-676AACF01CA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65310B1-E515-D6B1-A927-A9B7773841F8}"/>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44515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F57030-70F5-81F7-F6F1-506A982413C1}"/>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3" name="Espace réservé du pied de page 2">
            <a:extLst>
              <a:ext uri="{FF2B5EF4-FFF2-40B4-BE49-F238E27FC236}">
                <a16:creationId xmlns:a16="http://schemas.microsoft.com/office/drawing/2014/main" id="{6B5E24AC-FEC9-B516-BD3A-1ACDD7F79F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40D2617-CF33-4067-B9C6-F86161C60499}"/>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374011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DDAF4-D8AF-CE49-81DE-453B8F2A4D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37E89AD-5F7F-E9A3-9E8A-1B7853371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456FC21-563D-6CCA-5A9F-EE90D05E7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1D48CC-3230-8E25-BDCD-303C2D5E6688}"/>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97ECB0FE-7894-3FBD-95B8-A8EE34D4A2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8339EC-27DB-A682-E4A2-5B3A9232DFF9}"/>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312627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4A777B-EA87-1A02-D359-090A7F859F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97AC7CC-F799-4584-41C4-3BAC84FB4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AA769E-386D-2577-5F48-22BAE1D2B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08F26-21FE-1715-64E1-3CEF2BF815A4}"/>
              </a:ext>
            </a:extLst>
          </p:cNvPr>
          <p:cNvSpPr>
            <a:spLocks noGrp="1"/>
          </p:cNvSpPr>
          <p:nvPr>
            <p:ph type="dt" sz="half" idx="10"/>
          </p:nvPr>
        </p:nvSpPr>
        <p:spPr/>
        <p:txBody>
          <a:bodyPr/>
          <a:lstStyle/>
          <a:p>
            <a:fld id="{6E407D7A-CAB2-4F6B-9F9B-0C471DCC3388}"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5CD037AE-EE36-203C-A831-856015454F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D22D84-9A47-39D2-7429-6931B5B03805}"/>
              </a:ext>
            </a:extLst>
          </p:cNvPr>
          <p:cNvSpPr>
            <a:spLocks noGrp="1"/>
          </p:cNvSpPr>
          <p:nvPr>
            <p:ph type="sldNum" sz="quarter" idx="12"/>
          </p:nvPr>
        </p:nvSpPr>
        <p:spPr/>
        <p:txBody>
          <a:bodyPr/>
          <a:lstStyle/>
          <a:p>
            <a:fld id="{E6DAA5CB-0D66-4A6C-8E1D-E89B5D467F2B}" type="slidenum">
              <a:rPr lang="fr-FR" smtClean="0"/>
              <a:t>‹N°›</a:t>
            </a:fld>
            <a:endParaRPr lang="fr-FR"/>
          </a:p>
        </p:txBody>
      </p:sp>
    </p:spTree>
    <p:extLst>
      <p:ext uri="{BB962C8B-B14F-4D97-AF65-F5344CB8AC3E}">
        <p14:creationId xmlns:p14="http://schemas.microsoft.com/office/powerpoint/2010/main" val="113372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085CFF3-4437-A9BB-EB7B-2F60DB148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C02CFD-D6AD-BC55-0AF0-2DDA7AEFD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20DF9D-0423-3F96-FEBB-2BBD9F901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07D7A-CAB2-4F6B-9F9B-0C471DCC3388}"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0E5F3CB0-FB6E-023A-040D-1CFC0276A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F2C30D4-9C19-7D07-C52C-FF2A60E28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AA5CB-0D66-4A6C-8E1D-E89B5D467F2B}" type="slidenum">
              <a:rPr lang="fr-FR" smtClean="0"/>
              <a:t>‹N°›</a:t>
            </a:fld>
            <a:endParaRPr lang="fr-FR"/>
          </a:p>
        </p:txBody>
      </p:sp>
    </p:spTree>
    <p:extLst>
      <p:ext uri="{BB962C8B-B14F-4D97-AF65-F5344CB8AC3E}">
        <p14:creationId xmlns:p14="http://schemas.microsoft.com/office/powerpoint/2010/main" val="389078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4FBC9A-C30D-3B0C-458A-C7EC15694B64}"/>
              </a:ext>
            </a:extLst>
          </p:cNvPr>
          <p:cNvSpPr>
            <a:spLocks noGrp="1"/>
          </p:cNvSpPr>
          <p:nvPr>
            <p:ph type="body" sz="quarter" idx="11"/>
          </p:nvPr>
        </p:nvSpPr>
        <p:spPr>
          <a:xfrm>
            <a:off x="0" y="1467873"/>
            <a:ext cx="6469380" cy="581891"/>
          </a:xfrm>
          <a:solidFill>
            <a:srgbClr val="25465F"/>
          </a:solidFill>
        </p:spPr>
        <p:txBody>
          <a:bodyPr/>
          <a:lstStyle/>
          <a:p>
            <a:pPr algn="ctr"/>
            <a:r>
              <a:rPr lang="fr-FR" sz="3600" dirty="0">
                <a:latin typeface="Bouygues Read"/>
              </a:rPr>
              <a:t>La rupture d’appel </a:t>
            </a:r>
          </a:p>
        </p:txBody>
      </p:sp>
      <p:pic>
        <p:nvPicPr>
          <p:cNvPr id="7" name="Espace réservé pour une image  6" descr="Une image contenant personne, habits, Visage humain, épaule&#10;&#10;Description générée automatiquement">
            <a:extLst>
              <a:ext uri="{FF2B5EF4-FFF2-40B4-BE49-F238E27FC236}">
                <a16:creationId xmlns:a16="http://schemas.microsoft.com/office/drawing/2014/main" id="{B6C99493-D6E4-A808-FA53-F1CB9D28BB3F}"/>
              </a:ext>
            </a:extLst>
          </p:cNvPr>
          <p:cNvPicPr>
            <a:picLocks noGrp="1" noChangeAspect="1"/>
          </p:cNvPicPr>
          <p:nvPr>
            <p:ph type="pic" sz="quarter" idx="16"/>
          </p:nvPr>
        </p:nvPicPr>
        <p:blipFill>
          <a:blip r:embed="rId3"/>
          <a:srcRect l="30106" r="30106"/>
          <a:stretch>
            <a:fillRect/>
          </a:stretch>
        </p:blipFill>
        <p:spPr>
          <a:xfrm>
            <a:off x="7346365" y="628525"/>
            <a:ext cx="3363788" cy="56009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 8">
            <a:extLst>
              <a:ext uri="{FF2B5EF4-FFF2-40B4-BE49-F238E27FC236}">
                <a16:creationId xmlns:a16="http://schemas.microsoft.com/office/drawing/2014/main" id="{AC223C2C-EBF7-A3DE-192F-F7A48B26BF3B}"/>
              </a:ext>
            </a:extLst>
          </p:cNvPr>
          <p:cNvPicPr>
            <a:picLocks noChangeAspect="1"/>
          </p:cNvPicPr>
          <p:nvPr/>
        </p:nvPicPr>
        <p:blipFill>
          <a:blip r:embed="rId4"/>
          <a:stretch>
            <a:fillRect/>
          </a:stretch>
        </p:blipFill>
        <p:spPr>
          <a:xfrm>
            <a:off x="2352578" y="2517130"/>
            <a:ext cx="1949768" cy="1823737"/>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321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4FBC9A-C30D-3B0C-458A-C7EC15694B64}"/>
              </a:ext>
            </a:extLst>
          </p:cNvPr>
          <p:cNvSpPr>
            <a:spLocks noGrp="1"/>
          </p:cNvSpPr>
          <p:nvPr>
            <p:ph type="body" sz="quarter" idx="11"/>
          </p:nvPr>
        </p:nvSpPr>
        <p:spPr>
          <a:xfrm>
            <a:off x="595517" y="1459443"/>
            <a:ext cx="4764423" cy="581891"/>
          </a:xfrm>
          <a:solidFill>
            <a:srgbClr val="1A415B"/>
          </a:solidFill>
        </p:spPr>
        <p:txBody>
          <a:bodyPr/>
          <a:lstStyle/>
          <a:p>
            <a:r>
              <a:rPr lang="fr-FR" dirty="0">
                <a:latin typeface="Bouygues Read"/>
              </a:rPr>
              <a:t>Rappel client </a:t>
            </a:r>
          </a:p>
        </p:txBody>
      </p:sp>
    </p:spTree>
    <p:extLst>
      <p:ext uri="{BB962C8B-B14F-4D97-AF65-F5344CB8AC3E}">
        <p14:creationId xmlns:p14="http://schemas.microsoft.com/office/powerpoint/2010/main" val="260825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0C011D-5742-037C-5A36-E642A0227D6B}"/>
              </a:ext>
            </a:extLst>
          </p:cNvPr>
          <p:cNvSpPr>
            <a:spLocks noGrp="1"/>
          </p:cNvSpPr>
          <p:nvPr>
            <p:ph type="body" sz="quarter" idx="11"/>
          </p:nvPr>
        </p:nvSpPr>
        <p:spPr/>
        <p:txBody>
          <a:bodyPr/>
          <a:lstStyle/>
          <a:p>
            <a:r>
              <a:rPr lang="fr-FR" dirty="0"/>
              <a:t>Le Rappel client </a:t>
            </a:r>
          </a:p>
        </p:txBody>
      </p:sp>
      <p:sp>
        <p:nvSpPr>
          <p:cNvPr id="7" name="Espace réservé du texte 6">
            <a:extLst>
              <a:ext uri="{FF2B5EF4-FFF2-40B4-BE49-F238E27FC236}">
                <a16:creationId xmlns:a16="http://schemas.microsoft.com/office/drawing/2014/main" id="{22016AD0-2C07-97B0-D86E-754284DFD563}"/>
              </a:ext>
            </a:extLst>
          </p:cNvPr>
          <p:cNvSpPr>
            <a:spLocks noGrp="1"/>
          </p:cNvSpPr>
          <p:nvPr>
            <p:ph type="body" sz="quarter" idx="19"/>
          </p:nvPr>
        </p:nvSpPr>
        <p:spPr/>
        <p:txBody>
          <a:bodyPr/>
          <a:lstStyle/>
          <a:p>
            <a:r>
              <a:rPr lang="fr-FR" dirty="0"/>
              <a:t>Les règles </a:t>
            </a:r>
          </a:p>
        </p:txBody>
      </p:sp>
      <p:sp>
        <p:nvSpPr>
          <p:cNvPr id="9" name="Rectangle : coins arrondis 8">
            <a:extLst>
              <a:ext uri="{FF2B5EF4-FFF2-40B4-BE49-F238E27FC236}">
                <a16:creationId xmlns:a16="http://schemas.microsoft.com/office/drawing/2014/main" id="{FA4042F8-528C-C020-E529-07D4E9477762}"/>
              </a:ext>
            </a:extLst>
          </p:cNvPr>
          <p:cNvSpPr/>
          <p:nvPr/>
        </p:nvSpPr>
        <p:spPr>
          <a:xfrm>
            <a:off x="409785" y="1360747"/>
            <a:ext cx="407266" cy="5181888"/>
          </a:xfrm>
          <a:prstGeom prst="roundRect">
            <a:avLst/>
          </a:prstGeom>
          <a:solidFill>
            <a:srgbClr val="146D88"/>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Bouygues Read" pitchFamily="50" charset="0"/>
                <a:ea typeface="+mn-ea"/>
                <a:cs typeface="+mn-cs"/>
              </a:rPr>
              <a:t>Convergence </a:t>
            </a:r>
            <a:endParaRPr kumimoji="0" lang="fr-FR" sz="1800" b="0" i="0" u="none" strike="noStrike" kern="1200" cap="none" spc="0" normalizeH="0" baseline="0" noProof="0" dirty="0">
              <a:ln>
                <a:noFill/>
              </a:ln>
              <a:solidFill>
                <a:prstClr val="white"/>
              </a:solidFill>
              <a:effectLst/>
              <a:uLnTx/>
              <a:uFillTx/>
              <a:latin typeface="Bouygues Read" pitchFamily="50" charset="0"/>
              <a:ea typeface="+mn-ea"/>
              <a:cs typeface="+mn-cs"/>
            </a:endParaRPr>
          </a:p>
        </p:txBody>
      </p:sp>
      <p:sp>
        <p:nvSpPr>
          <p:cNvPr id="11" name="ZoneTexte 10">
            <a:extLst>
              <a:ext uri="{FF2B5EF4-FFF2-40B4-BE49-F238E27FC236}">
                <a16:creationId xmlns:a16="http://schemas.microsoft.com/office/drawing/2014/main" id="{999CDD5E-B717-D3B2-AF15-315614776564}"/>
              </a:ext>
            </a:extLst>
          </p:cNvPr>
          <p:cNvSpPr txBox="1"/>
          <p:nvPr/>
        </p:nvSpPr>
        <p:spPr>
          <a:xfrm>
            <a:off x="6681155" y="2920648"/>
            <a:ext cx="5319091" cy="1666097"/>
          </a:xfrm>
          <a:prstGeom prst="rect">
            <a:avLst/>
          </a:prstGeom>
          <a:noFill/>
        </p:spPr>
        <p:txBody>
          <a:bodyPr wrap="square">
            <a:spAutoFit/>
          </a:bodyPr>
          <a:lstStyle/>
          <a:p>
            <a:pPr marL="0" marR="0" lvl="0" indent="0" algn="l" defTabSz="914377"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Avant de réaliser la rupture d’appel:</a:t>
            </a:r>
          </a:p>
          <a:p>
            <a:pPr marL="171450" marR="0" lvl="0" indent="-171450" algn="l" defTabSz="914377" rtl="0" eaLnBrk="1" fontAlgn="auto" latinLnBrk="0" hangingPunct="1">
              <a:lnSpc>
                <a:spcPct val="90000"/>
              </a:lnSpc>
              <a:spcBef>
                <a:spcPts val="1000"/>
              </a:spcBef>
              <a:spcAft>
                <a:spcPts val="600"/>
              </a:spcAft>
              <a:buClrTx/>
              <a:buSzTx/>
              <a:buFontTx/>
              <a:buBlip>
                <a:blip r:embed="rId3"/>
              </a:buBlip>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Demander l’accord </a:t>
            </a:r>
            <a:r>
              <a:rPr kumimoji="0" lang="fr-FR" sz="1400" b="1" i="0" u="none" strike="noStrike" kern="1200" cap="none" spc="0" normalizeH="0" baseline="0" noProof="0" dirty="0">
                <a:ln>
                  <a:noFill/>
                </a:ln>
                <a:solidFill>
                  <a:srgbClr val="109DB9"/>
                </a:solidFill>
                <a:effectLst/>
                <a:uLnTx/>
                <a:uFillTx/>
                <a:latin typeface="Bouygues Read Medium"/>
                <a:ea typeface="+mn-ea"/>
                <a:cs typeface="+mn-cs"/>
              </a:rPr>
              <a:t>explicite</a:t>
            </a: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  du client pour  le rappeler dans un délai minimum d’1h </a:t>
            </a:r>
            <a:r>
              <a:rPr kumimoji="0" lang="fr-FR" sz="1400" b="0" i="0" u="none" strike="noStrike" kern="1200" cap="none" spc="0" normalizeH="0" baseline="0" noProof="0" dirty="0">
                <a:ln>
                  <a:noFill/>
                </a:ln>
                <a:solidFill>
                  <a:srgbClr val="25465F"/>
                </a:solidFill>
                <a:effectLst/>
                <a:uLnTx/>
                <a:uFillTx/>
                <a:latin typeface="Bouygues Read"/>
                <a:ea typeface="+mn-ea"/>
                <a:cs typeface="+mn-cs"/>
              </a:rPr>
              <a:t>au sujet du statut de la commande</a:t>
            </a:r>
            <a:endParaRPr kumimoji="0" lang="fr-FR" sz="1400" b="0" i="0" u="none" strike="noStrike" kern="1200" cap="none" spc="0" normalizeH="0" baseline="0" noProof="0" dirty="0">
              <a:ln>
                <a:noFill/>
              </a:ln>
              <a:solidFill>
                <a:srgbClr val="1A415B"/>
              </a:solidFill>
              <a:effectLst/>
              <a:highlight>
                <a:srgbClr val="FFFF00"/>
              </a:highlight>
              <a:uLnTx/>
              <a:uFillTx/>
              <a:latin typeface="Bouygues Read Medium"/>
              <a:ea typeface="+mn-ea"/>
              <a:cs typeface="+mn-cs"/>
            </a:endParaRPr>
          </a:p>
          <a:p>
            <a:pPr marL="171450" marR="0" lvl="0" indent="-171450" algn="l" defTabSz="914377" rtl="0" eaLnBrk="1" fontAlgn="auto" latinLnBrk="0" hangingPunct="1">
              <a:lnSpc>
                <a:spcPct val="90000"/>
              </a:lnSpc>
              <a:spcBef>
                <a:spcPts val="1000"/>
              </a:spcBef>
              <a:spcAft>
                <a:spcPts val="600"/>
              </a:spcAft>
              <a:buClrTx/>
              <a:buSzTx/>
              <a:buFontTx/>
              <a:buBlip>
                <a:blip r:embed="rId3"/>
              </a:buBlip>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Possibilité </a:t>
            </a:r>
            <a:r>
              <a:rPr kumimoji="0" lang="fr-FR" sz="1400" b="1" i="0" u="none" strike="noStrike" kern="1200" cap="none" spc="0" normalizeH="0" baseline="0" noProof="0" dirty="0">
                <a:ln>
                  <a:noFill/>
                </a:ln>
                <a:solidFill>
                  <a:srgbClr val="109DB9"/>
                </a:solidFill>
                <a:effectLst/>
                <a:uLnTx/>
                <a:uFillTx/>
                <a:latin typeface="Bouygues Read Medium"/>
                <a:ea typeface="+mn-ea"/>
                <a:cs typeface="+mn-cs"/>
              </a:rPr>
              <a:t>avec accord </a:t>
            </a: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du client de le recontacter si besoin pour l’aider à finaliser sa commande ( 1h après l’envoi de la commande )</a:t>
            </a:r>
          </a:p>
        </p:txBody>
      </p:sp>
      <p:sp>
        <p:nvSpPr>
          <p:cNvPr id="12" name="ZoneTexte 11">
            <a:extLst>
              <a:ext uri="{FF2B5EF4-FFF2-40B4-BE49-F238E27FC236}">
                <a16:creationId xmlns:a16="http://schemas.microsoft.com/office/drawing/2014/main" id="{EA86692B-6949-E400-3C53-1EB636323BBA}"/>
              </a:ext>
            </a:extLst>
          </p:cNvPr>
          <p:cNvSpPr txBox="1"/>
          <p:nvPr/>
        </p:nvSpPr>
        <p:spPr>
          <a:xfrm>
            <a:off x="1081707" y="2187137"/>
            <a:ext cx="501429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1- Commencer par l’offre Box </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Lire le récapitulatif de commande </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Réaliser la rupture d’appel </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Cliquer sur «  commander »</a:t>
            </a:r>
          </a:p>
        </p:txBody>
      </p:sp>
      <p:sp>
        <p:nvSpPr>
          <p:cNvPr id="21" name="ZoneTexte 20">
            <a:extLst>
              <a:ext uri="{FF2B5EF4-FFF2-40B4-BE49-F238E27FC236}">
                <a16:creationId xmlns:a16="http://schemas.microsoft.com/office/drawing/2014/main" id="{48C6052D-169C-652B-70FF-4173123F496D}"/>
              </a:ext>
            </a:extLst>
          </p:cNvPr>
          <p:cNvSpPr txBox="1"/>
          <p:nvPr/>
        </p:nvSpPr>
        <p:spPr>
          <a:xfrm>
            <a:off x="6913596" y="1360747"/>
            <a:ext cx="5192511" cy="307777"/>
          </a:xfrm>
          <a:prstGeom prst="rect">
            <a:avLst/>
          </a:prstGeom>
          <a:solidFill>
            <a:srgbClr val="109DB9"/>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Bouygues Read" pitchFamily="50" charset="0"/>
                <a:ea typeface="+mn-ea"/>
                <a:cs typeface="+mn-cs"/>
              </a:rPr>
              <a:t>Process de rappel  </a:t>
            </a:r>
          </a:p>
        </p:txBody>
      </p:sp>
      <p:sp>
        <p:nvSpPr>
          <p:cNvPr id="6" name="ZoneTexte 5">
            <a:extLst>
              <a:ext uri="{FF2B5EF4-FFF2-40B4-BE49-F238E27FC236}">
                <a16:creationId xmlns:a16="http://schemas.microsoft.com/office/drawing/2014/main" id="{97AA85A7-F51B-6DD3-8F4D-FC12BCAB9ADB}"/>
              </a:ext>
            </a:extLst>
          </p:cNvPr>
          <p:cNvSpPr txBox="1"/>
          <p:nvPr/>
        </p:nvSpPr>
        <p:spPr>
          <a:xfrm>
            <a:off x="1012345" y="3516873"/>
            <a:ext cx="5473516" cy="19697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2-  Recontacter le client s’il a donné son accord préalable, pour l’aider à valider sa souscription de Box (si pas déjà validé) et dans la foulée, je peux souscrire  une nouvelle commande pour mon client.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1400" b="0" i="0" u="none" strike="noStrike" kern="1200" cap="none" spc="0" normalizeH="0" baseline="0" noProof="0" dirty="0">
              <a:ln>
                <a:noFill/>
              </a:ln>
              <a:solidFill>
                <a:srgbClr val="1A415B"/>
              </a:solidFill>
              <a:effectLst/>
              <a:highlight>
                <a:srgbClr val="FFFF00"/>
              </a:highlight>
              <a:uLnTx/>
              <a:uFillTx/>
              <a:latin typeface="Bouygues Read Medium"/>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Réaliser la souscription mobile </a:t>
            </a:r>
            <a:r>
              <a:rPr kumimoji="0" lang="fr-FR" sz="1000" b="0" i="0" u="none" strike="noStrike" kern="1200" cap="none" spc="0" normalizeH="0" baseline="0" noProof="0" dirty="0">
                <a:ln>
                  <a:noFill/>
                </a:ln>
                <a:solidFill>
                  <a:srgbClr val="1A415B"/>
                </a:solidFill>
                <a:effectLst/>
                <a:uLnTx/>
                <a:uFillTx/>
                <a:latin typeface="Bouygues Read Medium"/>
                <a:ea typeface="+mn-ea"/>
                <a:cs typeface="+mn-cs"/>
              </a:rPr>
              <a:t>( la remise convergence sera présente dans le panier ) </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Réaliser la rupture d’appel </a:t>
            </a:r>
          </a:p>
          <a:p>
            <a:pPr marL="742950" marR="0" lvl="1"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fr-FR" sz="1400" b="0" i="0" u="none" strike="noStrike" kern="1200" cap="none" spc="0" normalizeH="0" baseline="0" noProof="0" dirty="0">
                <a:ln>
                  <a:noFill/>
                </a:ln>
                <a:solidFill>
                  <a:srgbClr val="1A415B"/>
                </a:solidFill>
                <a:effectLst/>
                <a:uLnTx/>
                <a:uFillTx/>
                <a:latin typeface="Bouygues Read Medium"/>
                <a:ea typeface="+mn-ea"/>
                <a:cs typeface="+mn-cs"/>
              </a:rPr>
              <a:t>Cliquer sur « commander » </a:t>
            </a:r>
          </a:p>
        </p:txBody>
      </p:sp>
      <p:sp>
        <p:nvSpPr>
          <p:cNvPr id="10" name="ZoneTexte 9">
            <a:extLst>
              <a:ext uri="{FF2B5EF4-FFF2-40B4-BE49-F238E27FC236}">
                <a16:creationId xmlns:a16="http://schemas.microsoft.com/office/drawing/2014/main" id="{E97A9779-36FA-469B-94CC-DE27D6181AF8}"/>
              </a:ext>
            </a:extLst>
          </p:cNvPr>
          <p:cNvSpPr txBox="1"/>
          <p:nvPr/>
        </p:nvSpPr>
        <p:spPr>
          <a:xfrm>
            <a:off x="1012345" y="1360747"/>
            <a:ext cx="5192512" cy="307777"/>
          </a:xfrm>
          <a:prstGeom prst="rect">
            <a:avLst/>
          </a:prstGeom>
          <a:solidFill>
            <a:schemeClr val="accent2"/>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Bouygues Read" pitchFamily="50" charset="0"/>
                <a:ea typeface="+mn-ea"/>
                <a:cs typeface="+mn-cs"/>
              </a:rPr>
              <a:t>Geste outil</a:t>
            </a:r>
          </a:p>
        </p:txBody>
      </p:sp>
      <p:sp>
        <p:nvSpPr>
          <p:cNvPr id="13" name="ZoneTexte 12">
            <a:extLst>
              <a:ext uri="{FF2B5EF4-FFF2-40B4-BE49-F238E27FC236}">
                <a16:creationId xmlns:a16="http://schemas.microsoft.com/office/drawing/2014/main" id="{7CED90B6-E3E1-4A72-6E1E-AC4D04EE86E2}"/>
              </a:ext>
            </a:extLst>
          </p:cNvPr>
          <p:cNvSpPr txBox="1"/>
          <p:nvPr/>
        </p:nvSpPr>
        <p:spPr>
          <a:xfrm>
            <a:off x="6744445" y="2278254"/>
            <a:ext cx="5192510" cy="480131"/>
          </a:xfrm>
          <a:prstGeom prst="rect">
            <a:avLst/>
          </a:prstGeom>
          <a:noFill/>
        </p:spPr>
        <p:txBody>
          <a:bodyPr wrap="square">
            <a:spAutoFit/>
          </a:bodyPr>
          <a:lstStyle/>
          <a:p>
            <a:pPr marL="0" marR="0" lvl="0" indent="0" algn="l" defTabSz="914377"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1A415B"/>
                </a:solidFill>
                <a:effectLst/>
                <a:uLnTx/>
                <a:uFillTx/>
                <a:latin typeface="Bouygues Read Medium"/>
                <a:ea typeface="+mn-ea"/>
                <a:cs typeface="+mn-cs"/>
              </a:rPr>
              <a:t>Pour chaque vente vous devez respecter le process suivant : </a:t>
            </a:r>
          </a:p>
        </p:txBody>
      </p:sp>
      <p:cxnSp>
        <p:nvCxnSpPr>
          <p:cNvPr id="15" name="Connecteur droit 14">
            <a:extLst>
              <a:ext uri="{FF2B5EF4-FFF2-40B4-BE49-F238E27FC236}">
                <a16:creationId xmlns:a16="http://schemas.microsoft.com/office/drawing/2014/main" id="{9CAF5150-7B16-DDC3-F64C-26FA77308D55}"/>
              </a:ext>
            </a:extLst>
          </p:cNvPr>
          <p:cNvCxnSpPr/>
          <p:nvPr/>
        </p:nvCxnSpPr>
        <p:spPr>
          <a:xfrm>
            <a:off x="6485860" y="1360747"/>
            <a:ext cx="0" cy="5272282"/>
          </a:xfrm>
          <a:prstGeom prst="line">
            <a:avLst/>
          </a:prstGeom>
          <a:ln w="38100">
            <a:solidFill>
              <a:srgbClr val="109DB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animBg="1"/>
      <p:bldP spid="6" grpId="0"/>
      <p:bldP spid="10"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FA3084F-80EA-7C64-3C70-05C0B55317B8}"/>
              </a:ext>
            </a:extLst>
          </p:cNvPr>
          <p:cNvSpPr>
            <a:spLocks noGrp="1"/>
          </p:cNvSpPr>
          <p:nvPr>
            <p:ph type="body" sz="quarter" idx="11"/>
          </p:nvPr>
        </p:nvSpPr>
        <p:spPr>
          <a:xfrm>
            <a:off x="5917409" y="1607344"/>
            <a:ext cx="5614736" cy="3550443"/>
          </a:xfrm>
          <a:solidFill>
            <a:schemeClr val="bg1"/>
          </a:solidFill>
        </p:spPr>
        <p:txBody>
          <a:bodyPr/>
          <a:lstStyle/>
          <a:p>
            <a:pPr algn="ctr"/>
            <a:r>
              <a:rPr lang="fr-FR" sz="3600" dirty="0">
                <a:solidFill>
                  <a:srgbClr val="23455E"/>
                </a:solidFill>
                <a:latin typeface="Bouygues Read"/>
              </a:rPr>
              <a:t>La rupture d’appel doit être systématique dans 100% de vos souscriptions box et mobile . </a:t>
            </a:r>
          </a:p>
          <a:p>
            <a:pPr algn="ctr"/>
            <a:endParaRPr lang="fr-FR" sz="3200" dirty="0">
              <a:solidFill>
                <a:srgbClr val="146D88"/>
              </a:solidFill>
            </a:endParaRPr>
          </a:p>
          <a:p>
            <a:pPr algn="ctr"/>
            <a:r>
              <a:rPr lang="fr-FR" sz="3200" dirty="0">
                <a:solidFill>
                  <a:srgbClr val="EA5B0F"/>
                </a:solidFill>
              </a:rPr>
              <a:t>C’est une obligation légale</a:t>
            </a:r>
          </a:p>
          <a:p>
            <a:pPr algn="ctr"/>
            <a:r>
              <a:rPr lang="fr-FR" sz="3200" dirty="0">
                <a:solidFill>
                  <a:srgbClr val="EA5B0F"/>
                </a:solidFill>
              </a:rPr>
              <a:t>Elle se réalise après la lecture du récap </a:t>
            </a:r>
            <a:endParaRPr lang="fr-FR" dirty="0">
              <a:solidFill>
                <a:srgbClr val="EA5B0F"/>
              </a:solidFill>
            </a:endParaRPr>
          </a:p>
        </p:txBody>
      </p:sp>
      <p:pic>
        <p:nvPicPr>
          <p:cNvPr id="11" name="Picture 2" descr="La règlementation sur l'éolien | Le projet éolien des Noës | Site de  Roannaise des Energies Renouvelables">
            <a:extLst>
              <a:ext uri="{FF2B5EF4-FFF2-40B4-BE49-F238E27FC236}">
                <a16:creationId xmlns:a16="http://schemas.microsoft.com/office/drawing/2014/main" id="{93774F16-C2D7-7B8B-99F5-AC5F0A86328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0212" r="10212"/>
          <a:stretch>
            <a:fillRect/>
          </a:stretch>
        </p:blipFill>
        <p:spPr bwMode="auto">
          <a:xfrm>
            <a:off x="461963" y="1006475"/>
            <a:ext cx="4162425" cy="523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4671BC62-F25D-2FC4-A967-9A90FDD52380}"/>
              </a:ext>
            </a:extLst>
          </p:cNvPr>
          <p:cNvGrpSpPr/>
          <p:nvPr/>
        </p:nvGrpSpPr>
        <p:grpSpPr>
          <a:xfrm>
            <a:off x="1432248" y="2047365"/>
            <a:ext cx="8836090" cy="4592798"/>
            <a:chOff x="1432248" y="2047365"/>
            <a:chExt cx="8836090" cy="4592798"/>
          </a:xfrm>
        </p:grpSpPr>
        <p:pic>
          <p:nvPicPr>
            <p:cNvPr id="7" name="Image 6">
              <a:extLst>
                <a:ext uri="{FF2B5EF4-FFF2-40B4-BE49-F238E27FC236}">
                  <a16:creationId xmlns:a16="http://schemas.microsoft.com/office/drawing/2014/main" id="{6BC90399-1CAA-82C2-CDEF-A4A5C151C246}"/>
                </a:ext>
              </a:extLst>
            </p:cNvPr>
            <p:cNvPicPr>
              <a:picLocks noChangeAspect="1"/>
            </p:cNvPicPr>
            <p:nvPr/>
          </p:nvPicPr>
          <p:blipFill>
            <a:blip r:embed="rId3"/>
            <a:stretch>
              <a:fillRect/>
            </a:stretch>
          </p:blipFill>
          <p:spPr>
            <a:xfrm>
              <a:off x="1432248" y="2047365"/>
              <a:ext cx="8836090" cy="4592798"/>
            </a:xfrm>
            <a:prstGeom prst="rect">
              <a:avLst/>
            </a:prstGeom>
          </p:spPr>
        </p:pic>
        <p:sp>
          <p:nvSpPr>
            <p:cNvPr id="13" name="Rectangle 12">
              <a:extLst>
                <a:ext uri="{FF2B5EF4-FFF2-40B4-BE49-F238E27FC236}">
                  <a16:creationId xmlns:a16="http://schemas.microsoft.com/office/drawing/2014/main" id="{07147619-4EE6-F41B-7005-54E2171B8028}"/>
                </a:ext>
              </a:extLst>
            </p:cNvPr>
            <p:cNvSpPr/>
            <p:nvPr/>
          </p:nvSpPr>
          <p:spPr>
            <a:xfrm>
              <a:off x="8910735" y="2127380"/>
              <a:ext cx="615820" cy="83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llipse 8">
            <a:extLst>
              <a:ext uri="{FF2B5EF4-FFF2-40B4-BE49-F238E27FC236}">
                <a16:creationId xmlns:a16="http://schemas.microsoft.com/office/drawing/2014/main" id="{5EC578BA-C9A2-42C2-4205-044B9C4C9065}"/>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u texte 1">
            <a:extLst>
              <a:ext uri="{FF2B5EF4-FFF2-40B4-BE49-F238E27FC236}">
                <a16:creationId xmlns:a16="http://schemas.microsoft.com/office/drawing/2014/main" id="{3E9643C3-A548-FEC1-63EC-AFC36EB8F112}"/>
              </a:ext>
            </a:extLst>
          </p:cNvPr>
          <p:cNvSpPr>
            <a:spLocks noGrp="1"/>
          </p:cNvSpPr>
          <p:nvPr>
            <p:ph type="body" sz="quarter" idx="11"/>
          </p:nvPr>
        </p:nvSpPr>
        <p:spPr>
          <a:xfrm>
            <a:off x="195929" y="217837"/>
            <a:ext cx="5900071" cy="375629"/>
          </a:xfrm>
        </p:spPr>
        <p:txBody>
          <a:bodyPr/>
          <a:lstStyle/>
          <a:p>
            <a:r>
              <a:rPr lang="fr-FR" dirty="0">
                <a:sym typeface="Calibri"/>
              </a:rPr>
              <a:t>Rupture d’appel – </a:t>
            </a:r>
            <a:r>
              <a:rPr lang="fr-FR" dirty="0" err="1">
                <a:sym typeface="Calibri"/>
              </a:rPr>
              <a:t>Scoring</a:t>
            </a:r>
            <a:r>
              <a:rPr lang="fr-FR" dirty="0">
                <a:sym typeface="Calibri"/>
              </a:rPr>
              <a:t> </a:t>
            </a:r>
            <a:endParaRPr lang="fr-FR" dirty="0"/>
          </a:p>
        </p:txBody>
      </p:sp>
      <p:sp>
        <p:nvSpPr>
          <p:cNvPr id="4" name="Espace réservé du texte 3">
            <a:extLst>
              <a:ext uri="{FF2B5EF4-FFF2-40B4-BE49-F238E27FC236}">
                <a16:creationId xmlns:a16="http://schemas.microsoft.com/office/drawing/2014/main" id="{EA58EBD1-CCFF-0482-8300-10DEBE4B3340}"/>
              </a:ext>
            </a:extLst>
          </p:cNvPr>
          <p:cNvSpPr>
            <a:spLocks noGrp="1"/>
          </p:cNvSpPr>
          <p:nvPr>
            <p:ph type="body" sz="quarter" idx="19"/>
          </p:nvPr>
        </p:nvSpPr>
        <p:spPr>
          <a:xfrm>
            <a:off x="195930" y="593466"/>
            <a:ext cx="5900070" cy="295162"/>
          </a:xfrm>
        </p:spPr>
        <p:txBody>
          <a:bodyPr/>
          <a:lstStyle/>
          <a:p>
            <a:r>
              <a:rPr lang="fr-FR" dirty="0"/>
              <a:t>Process</a:t>
            </a:r>
          </a:p>
        </p:txBody>
      </p:sp>
      <p:pic>
        <p:nvPicPr>
          <p:cNvPr id="10" name="Picture 6">
            <a:extLst>
              <a:ext uri="{FF2B5EF4-FFF2-40B4-BE49-F238E27FC236}">
                <a16:creationId xmlns:a16="http://schemas.microsoft.com/office/drawing/2014/main" id="{C4072465-94FA-882A-4316-702091C10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3217" y="104541"/>
            <a:ext cx="914536" cy="977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153CC359-1CD0-046D-68DA-87520FDB6D4D}"/>
              </a:ext>
            </a:extLst>
          </p:cNvPr>
          <p:cNvSpPr/>
          <p:nvPr/>
        </p:nvSpPr>
        <p:spPr>
          <a:xfrm>
            <a:off x="536528" y="969096"/>
            <a:ext cx="10812320" cy="595386"/>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lvl="0" indent="-304792" defTabSz="1219170">
              <a:buFont typeface="+mj-lt"/>
              <a:buAutoNum type="arabicPeriod"/>
              <a:defRPr/>
            </a:pPr>
            <a:r>
              <a:rPr lang="fr-FR" sz="1400" dirty="0">
                <a:solidFill>
                  <a:srgbClr val="25465F"/>
                </a:solidFill>
                <a:latin typeface="Bouygues Read"/>
              </a:rPr>
              <a:t>Cliquer sur le bouton « Finaliser le paiement»</a:t>
            </a:r>
          </a:p>
        </p:txBody>
      </p:sp>
      <p:sp>
        <p:nvSpPr>
          <p:cNvPr id="5" name="Rectangle 4">
            <a:extLst>
              <a:ext uri="{FF2B5EF4-FFF2-40B4-BE49-F238E27FC236}">
                <a16:creationId xmlns:a16="http://schemas.microsoft.com/office/drawing/2014/main" id="{1A56FD7F-15A0-4AA4-D418-EA75EA9BE508}"/>
              </a:ext>
            </a:extLst>
          </p:cNvPr>
          <p:cNvSpPr/>
          <p:nvPr/>
        </p:nvSpPr>
        <p:spPr>
          <a:xfrm>
            <a:off x="4616664" y="6332981"/>
            <a:ext cx="1233629" cy="307182"/>
          </a:xfrm>
          <a:prstGeom prst="rect">
            <a:avLst/>
          </a:prstGeom>
          <a:noFill/>
          <a:ln w="28575">
            <a:solidFill>
              <a:srgbClr val="109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3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8F3E93-9863-8299-60B8-D99199FC45A0}"/>
              </a:ext>
            </a:extLst>
          </p:cNvPr>
          <p:cNvSpPr>
            <a:spLocks noGrp="1"/>
          </p:cNvSpPr>
          <p:nvPr>
            <p:ph type="body" sz="quarter" idx="11"/>
          </p:nvPr>
        </p:nvSpPr>
        <p:spPr/>
        <p:txBody>
          <a:bodyPr/>
          <a:lstStyle/>
          <a:p>
            <a:r>
              <a:rPr lang="fr-FR" dirty="0"/>
              <a:t>Gestion du </a:t>
            </a:r>
            <a:r>
              <a:rPr lang="fr-FR" dirty="0" err="1"/>
              <a:t>Scoring</a:t>
            </a:r>
            <a:r>
              <a:rPr lang="fr-FR" dirty="0"/>
              <a:t> </a:t>
            </a:r>
          </a:p>
        </p:txBody>
      </p:sp>
      <p:sp>
        <p:nvSpPr>
          <p:cNvPr id="3" name="Espace réservé du texte 2">
            <a:extLst>
              <a:ext uri="{FF2B5EF4-FFF2-40B4-BE49-F238E27FC236}">
                <a16:creationId xmlns:a16="http://schemas.microsoft.com/office/drawing/2014/main" id="{759DCF85-7E08-A267-C694-86E22ACF5D6F}"/>
              </a:ext>
            </a:extLst>
          </p:cNvPr>
          <p:cNvSpPr>
            <a:spLocks noGrp="1"/>
          </p:cNvSpPr>
          <p:nvPr>
            <p:ph type="body" sz="quarter" idx="14"/>
          </p:nvPr>
        </p:nvSpPr>
        <p:spPr>
          <a:xfrm>
            <a:off x="3629065" y="3094274"/>
            <a:ext cx="6930780" cy="1304440"/>
          </a:xfrm>
          <a:ln w="28575">
            <a:solidFill>
              <a:srgbClr val="109DB9"/>
            </a:solidFill>
          </a:ln>
        </p:spPr>
        <p:txBody>
          <a:bodyPr/>
          <a:lstStyle/>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Expliquer pourquoi vous ne pouvez poursuivre la souscription</a:t>
            </a:r>
          </a:p>
          <a:p>
            <a:pPr marL="285750" indent="-285750">
              <a:buFont typeface="Arial" panose="020B0604020202020204" pitchFamily="34" charset="0"/>
              <a:buChar char="•"/>
            </a:pPr>
            <a:r>
              <a:rPr lang="fr-FR" sz="1600" dirty="0"/>
              <a:t>Inviter le client à se rendre en Boutique </a:t>
            </a:r>
          </a:p>
        </p:txBody>
      </p:sp>
      <p:sp>
        <p:nvSpPr>
          <p:cNvPr id="4" name="Espace réservé du texte 3">
            <a:extLst>
              <a:ext uri="{FF2B5EF4-FFF2-40B4-BE49-F238E27FC236}">
                <a16:creationId xmlns:a16="http://schemas.microsoft.com/office/drawing/2014/main" id="{7B2C2B99-C96A-1245-5D97-BA0CC8974D33}"/>
              </a:ext>
            </a:extLst>
          </p:cNvPr>
          <p:cNvSpPr>
            <a:spLocks noGrp="1"/>
          </p:cNvSpPr>
          <p:nvPr>
            <p:ph type="body" sz="quarter" idx="19"/>
          </p:nvPr>
        </p:nvSpPr>
        <p:spPr/>
        <p:txBody>
          <a:bodyPr/>
          <a:lstStyle/>
          <a:p>
            <a:r>
              <a:rPr lang="fr-FR" dirty="0"/>
              <a:t>Vos actions en fonction du Pop-up</a:t>
            </a:r>
          </a:p>
        </p:txBody>
      </p:sp>
      <p:pic>
        <p:nvPicPr>
          <p:cNvPr id="6" name="Image 5">
            <a:extLst>
              <a:ext uri="{FF2B5EF4-FFF2-40B4-BE49-F238E27FC236}">
                <a16:creationId xmlns:a16="http://schemas.microsoft.com/office/drawing/2014/main" id="{640B5FC5-2A03-D9B2-3D9B-CF1E6EB8B377}"/>
              </a:ext>
            </a:extLst>
          </p:cNvPr>
          <p:cNvPicPr>
            <a:picLocks noChangeAspect="1"/>
          </p:cNvPicPr>
          <p:nvPr/>
        </p:nvPicPr>
        <p:blipFill>
          <a:blip r:embed="rId3"/>
          <a:stretch>
            <a:fillRect/>
          </a:stretch>
        </p:blipFill>
        <p:spPr>
          <a:xfrm>
            <a:off x="741232" y="2757354"/>
            <a:ext cx="2622368" cy="2131222"/>
          </a:xfrm>
          <a:prstGeom prst="rect">
            <a:avLst/>
          </a:prstGeom>
          <a:ln>
            <a:noFill/>
          </a:ln>
          <a:effectLst>
            <a:softEdge rad="112500"/>
          </a:effectLst>
        </p:spPr>
      </p:pic>
      <p:pic>
        <p:nvPicPr>
          <p:cNvPr id="8" name="Image 7">
            <a:extLst>
              <a:ext uri="{FF2B5EF4-FFF2-40B4-BE49-F238E27FC236}">
                <a16:creationId xmlns:a16="http://schemas.microsoft.com/office/drawing/2014/main" id="{207144E4-9D05-C32E-160A-6D5C54C2EACA}"/>
              </a:ext>
            </a:extLst>
          </p:cNvPr>
          <p:cNvPicPr>
            <a:picLocks noChangeAspect="1"/>
          </p:cNvPicPr>
          <p:nvPr/>
        </p:nvPicPr>
        <p:blipFill>
          <a:blip r:embed="rId4"/>
          <a:stretch>
            <a:fillRect/>
          </a:stretch>
        </p:blipFill>
        <p:spPr>
          <a:xfrm>
            <a:off x="585790" y="4802512"/>
            <a:ext cx="2883360" cy="2055488"/>
          </a:xfrm>
          <a:prstGeom prst="rect">
            <a:avLst/>
          </a:prstGeom>
          <a:ln>
            <a:noFill/>
          </a:ln>
          <a:effectLst>
            <a:softEdge rad="112500"/>
          </a:effectLst>
        </p:spPr>
      </p:pic>
      <p:sp>
        <p:nvSpPr>
          <p:cNvPr id="10" name="Espace réservé du texte 2">
            <a:extLst>
              <a:ext uri="{FF2B5EF4-FFF2-40B4-BE49-F238E27FC236}">
                <a16:creationId xmlns:a16="http://schemas.microsoft.com/office/drawing/2014/main" id="{F41B71BA-F10A-09FF-6A6A-F0387297DCF8}"/>
              </a:ext>
            </a:extLst>
          </p:cNvPr>
          <p:cNvSpPr txBox="1">
            <a:spLocks/>
          </p:cNvSpPr>
          <p:nvPr/>
        </p:nvSpPr>
        <p:spPr>
          <a:xfrm>
            <a:off x="3629066" y="4888576"/>
            <a:ext cx="6930780" cy="1787527"/>
          </a:xfrm>
          <a:prstGeom prst="rect">
            <a:avLst/>
          </a:prstGeom>
          <a:ln w="28575">
            <a:solidFill>
              <a:srgbClr val="109DB9"/>
            </a:solidFill>
          </a:ln>
        </p:spPr>
        <p:txBody>
          <a:bodyPr>
            <a:noAutofit/>
          </a:bodyPr>
          <a:lstStyle>
            <a:lvl1pPr marL="285750" indent="-285750" defTabSz="914377">
              <a:lnSpc>
                <a:spcPct val="90000"/>
              </a:lnSpc>
              <a:spcBef>
                <a:spcPts val="1000"/>
              </a:spcBef>
              <a:buFont typeface="Arial" panose="020B0604020202020204" pitchFamily="34" charset="0"/>
              <a:buChar char="•"/>
              <a:defRPr sz="1600" b="0" i="0">
                <a:solidFill>
                  <a:srgbClr val="25465F"/>
                </a:solidFill>
                <a:latin typeface="Bouygues Read" pitchFamily="2" charset="77"/>
              </a:defRPr>
            </a:lvl1pPr>
            <a:lvl2pPr marL="685783" indent="-228594" defTabSz="914377">
              <a:lnSpc>
                <a:spcPct val="90000"/>
              </a:lnSpc>
              <a:spcBef>
                <a:spcPts val="500"/>
              </a:spcBef>
              <a:buFont typeface="Arial" panose="020B0604020202020204" pitchFamily="34" charset="0"/>
              <a:buChar char="•"/>
              <a:defRPr sz="2400"/>
            </a:lvl2pPr>
            <a:lvl3pPr marL="1142971" indent="-228594" defTabSz="914377">
              <a:lnSpc>
                <a:spcPct val="90000"/>
              </a:lnSpc>
              <a:spcBef>
                <a:spcPts val="500"/>
              </a:spcBef>
              <a:buFont typeface="Arial" panose="020B0604020202020204" pitchFamily="34" charset="0"/>
              <a:buChar char="•"/>
              <a:defRPr sz="2000"/>
            </a:lvl3pPr>
            <a:lvl4pPr marL="1600160" indent="-228594" defTabSz="914377">
              <a:lnSpc>
                <a:spcPct val="90000"/>
              </a:lnSpc>
              <a:spcBef>
                <a:spcPts val="500"/>
              </a:spcBef>
              <a:buFont typeface="Arial" panose="020B0604020202020204" pitchFamily="34" charset="0"/>
              <a:buChar char="•"/>
            </a:lvl4pPr>
            <a:lvl5pPr marL="2057349" indent="-228594" defTabSz="914377">
              <a:lnSpc>
                <a:spcPct val="90000"/>
              </a:lnSpc>
              <a:spcBef>
                <a:spcPts val="500"/>
              </a:spcBef>
              <a:buFont typeface="Arial" panose="020B0604020202020204" pitchFamily="34" charset="0"/>
              <a:buChar cha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25465F"/>
                </a:solidFill>
                <a:effectLst/>
                <a:uLnTx/>
                <a:uFillTx/>
                <a:latin typeface="Bouygues Read" pitchFamily="2" charset="77"/>
                <a:ea typeface="+mn-ea"/>
                <a:cs typeface="+mn-cs"/>
              </a:rPr>
              <a:t>Expliquer au client que le RIB communiqué ou présent n’est pas valide. </a:t>
            </a:r>
          </a:p>
          <a:p>
            <a:pPr marL="285750" marR="0" lvl="0" indent="-28575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25465F"/>
                </a:solidFill>
                <a:effectLst/>
                <a:uLnTx/>
                <a:uFillTx/>
                <a:latin typeface="Bouygues Read" pitchFamily="2" charset="77"/>
                <a:ea typeface="+mn-ea"/>
                <a:cs typeface="+mn-cs"/>
              </a:rPr>
              <a:t>Lui demander, s’il peut vous communiquer un nouveau RIB</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25465F"/>
                </a:solidFill>
                <a:effectLst/>
                <a:uLnTx/>
                <a:uFillTx/>
                <a:latin typeface="Bouygues Read" pitchFamily="2" charset="77"/>
                <a:ea typeface="+mn-ea"/>
                <a:cs typeface="+mn-cs"/>
              </a:rPr>
              <a:t>Si oui : Enregistrer le nouveau IBAN dans Magento, réaliser la lecture du récap, faire la rupture d’appel puis envoyer la commande </a:t>
            </a:r>
          </a:p>
        </p:txBody>
      </p:sp>
      <p:sp>
        <p:nvSpPr>
          <p:cNvPr id="13" name="ZoneTexte 12">
            <a:extLst>
              <a:ext uri="{FF2B5EF4-FFF2-40B4-BE49-F238E27FC236}">
                <a16:creationId xmlns:a16="http://schemas.microsoft.com/office/drawing/2014/main" id="{E9276C95-00D7-D2E3-DD0C-CF96BF984B67}"/>
              </a:ext>
            </a:extLst>
          </p:cNvPr>
          <p:cNvSpPr txBox="1"/>
          <p:nvPr/>
        </p:nvSpPr>
        <p:spPr>
          <a:xfrm>
            <a:off x="741232" y="1863240"/>
            <a:ext cx="10027010" cy="5847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600" b="0" i="0" u="none" strike="noStrike" kern="1200" cap="none" spc="0" normalizeH="0" baseline="0" noProof="0" dirty="0">
                <a:ln>
                  <a:noFill/>
                </a:ln>
                <a:solidFill>
                  <a:srgbClr val="25465F"/>
                </a:solidFill>
                <a:effectLst/>
                <a:uLnTx/>
                <a:uFillTx/>
                <a:latin typeface="Bouygues Read" pitchFamily="2" charset="77"/>
                <a:ea typeface="+mn-ea"/>
                <a:cs typeface="+mn-cs"/>
              </a:rPr>
              <a:t>Identifier le Pop-up de </a:t>
            </a:r>
            <a:r>
              <a:rPr kumimoji="0" lang="fr-FR" sz="1600" b="0" i="0" u="none" strike="noStrike" kern="1200" cap="none" spc="0" normalizeH="0" baseline="0" noProof="0" dirty="0" err="1">
                <a:ln>
                  <a:noFill/>
                </a:ln>
                <a:solidFill>
                  <a:srgbClr val="25465F"/>
                </a:solidFill>
                <a:effectLst/>
                <a:uLnTx/>
                <a:uFillTx/>
                <a:latin typeface="Bouygues Read" pitchFamily="2" charset="77"/>
                <a:ea typeface="+mn-ea"/>
                <a:cs typeface="+mn-cs"/>
              </a:rPr>
              <a:t>scoring</a:t>
            </a:r>
            <a:endParaRPr kumimoji="0" lang="fr-FR" sz="1600" b="0" i="0" u="none" strike="noStrike" kern="1200" cap="none" spc="0" normalizeH="0" baseline="0" noProof="0" dirty="0">
              <a:ln>
                <a:noFill/>
              </a:ln>
              <a:solidFill>
                <a:srgbClr val="25465F"/>
              </a:solidFill>
              <a:effectLst/>
              <a:uLnTx/>
              <a:uFillTx/>
              <a:latin typeface="Bouygues Read" pitchFamily="2" charset="77"/>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600" b="0" i="0" u="none" strike="noStrike" kern="1200" cap="none" spc="0" normalizeH="0" baseline="0" noProof="0" dirty="0">
                <a:ln>
                  <a:noFill/>
                </a:ln>
                <a:solidFill>
                  <a:srgbClr val="25465F"/>
                </a:solidFill>
                <a:effectLst/>
                <a:uLnTx/>
                <a:uFillTx/>
                <a:latin typeface="Bouygues Read" pitchFamily="2" charset="77"/>
                <a:ea typeface="+mn-ea"/>
                <a:cs typeface="+mn-cs"/>
              </a:rPr>
              <a:t>Communiquer les prochaines étapes au client en fonction du </a:t>
            </a:r>
            <a:r>
              <a:rPr kumimoji="0" lang="fr-FR" sz="1600" b="0" i="0" u="none" strike="noStrike" kern="1200" cap="none" spc="0" normalizeH="0" baseline="0" noProof="0" dirty="0" err="1">
                <a:ln>
                  <a:noFill/>
                </a:ln>
                <a:solidFill>
                  <a:srgbClr val="25465F"/>
                </a:solidFill>
                <a:effectLst/>
                <a:uLnTx/>
                <a:uFillTx/>
                <a:latin typeface="Bouygues Read" pitchFamily="2" charset="77"/>
                <a:ea typeface="+mn-ea"/>
                <a:cs typeface="+mn-cs"/>
              </a:rPr>
              <a:t>scoring</a:t>
            </a:r>
            <a:r>
              <a:rPr kumimoji="0" lang="fr-FR" sz="1600" b="0" i="0" u="none" strike="noStrike" kern="1200" cap="none" spc="0" normalizeH="0" baseline="0" noProof="0" dirty="0">
                <a:ln>
                  <a:noFill/>
                </a:ln>
                <a:solidFill>
                  <a:srgbClr val="25465F"/>
                </a:solidFill>
                <a:effectLst/>
                <a:uLnTx/>
                <a:uFillTx/>
                <a:latin typeface="Bouygues Read" pitchFamily="2" charset="77"/>
                <a:ea typeface="+mn-ea"/>
                <a:cs typeface="+mn-cs"/>
              </a:rPr>
              <a:t>  </a:t>
            </a:r>
          </a:p>
        </p:txBody>
      </p:sp>
    </p:spTree>
    <p:extLst>
      <p:ext uri="{BB962C8B-B14F-4D97-AF65-F5344CB8AC3E}">
        <p14:creationId xmlns:p14="http://schemas.microsoft.com/office/powerpoint/2010/main" val="363961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2E1B4A01-6A5C-37AB-1509-63FA4867CCC0}"/>
              </a:ext>
            </a:extLst>
          </p:cNvPr>
          <p:cNvGrpSpPr/>
          <p:nvPr/>
        </p:nvGrpSpPr>
        <p:grpSpPr>
          <a:xfrm>
            <a:off x="690465" y="1681625"/>
            <a:ext cx="10319657" cy="5148311"/>
            <a:chOff x="690465" y="1681625"/>
            <a:chExt cx="10319657" cy="5148311"/>
          </a:xfrm>
        </p:grpSpPr>
        <p:pic>
          <p:nvPicPr>
            <p:cNvPr id="6" name="Image 5">
              <a:extLst>
                <a:ext uri="{FF2B5EF4-FFF2-40B4-BE49-F238E27FC236}">
                  <a16:creationId xmlns:a16="http://schemas.microsoft.com/office/drawing/2014/main" id="{F105EE3A-54A9-E91A-B8B8-0ACB916FD8F5}"/>
                </a:ext>
              </a:extLst>
            </p:cNvPr>
            <p:cNvPicPr>
              <a:picLocks noChangeAspect="1"/>
            </p:cNvPicPr>
            <p:nvPr/>
          </p:nvPicPr>
          <p:blipFill>
            <a:blip r:embed="rId3"/>
            <a:stretch>
              <a:fillRect/>
            </a:stretch>
          </p:blipFill>
          <p:spPr>
            <a:xfrm>
              <a:off x="690465" y="1681625"/>
              <a:ext cx="10319657" cy="5148311"/>
            </a:xfrm>
            <a:prstGeom prst="rect">
              <a:avLst/>
            </a:prstGeom>
          </p:spPr>
        </p:pic>
        <p:sp>
          <p:nvSpPr>
            <p:cNvPr id="8" name="Rectangle 7">
              <a:extLst>
                <a:ext uri="{FF2B5EF4-FFF2-40B4-BE49-F238E27FC236}">
                  <a16:creationId xmlns:a16="http://schemas.microsoft.com/office/drawing/2014/main" id="{E7762F06-3737-EB49-59DA-D4DDC4625DD2}"/>
                </a:ext>
              </a:extLst>
            </p:cNvPr>
            <p:cNvSpPr/>
            <p:nvPr/>
          </p:nvSpPr>
          <p:spPr>
            <a:xfrm>
              <a:off x="9442580" y="1681625"/>
              <a:ext cx="709126" cy="208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llipse 8">
            <a:extLst>
              <a:ext uri="{FF2B5EF4-FFF2-40B4-BE49-F238E27FC236}">
                <a16:creationId xmlns:a16="http://schemas.microsoft.com/office/drawing/2014/main" id="{5EC578BA-C9A2-42C2-4205-044B9C4C9065}"/>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u texte 1">
            <a:extLst>
              <a:ext uri="{FF2B5EF4-FFF2-40B4-BE49-F238E27FC236}">
                <a16:creationId xmlns:a16="http://schemas.microsoft.com/office/drawing/2014/main" id="{3E9643C3-A548-FEC1-63EC-AFC36EB8F112}"/>
              </a:ext>
            </a:extLst>
          </p:cNvPr>
          <p:cNvSpPr>
            <a:spLocks noGrp="1"/>
          </p:cNvSpPr>
          <p:nvPr>
            <p:ph type="body" sz="quarter" idx="11"/>
          </p:nvPr>
        </p:nvSpPr>
        <p:spPr>
          <a:xfrm>
            <a:off x="195929" y="217837"/>
            <a:ext cx="5900071" cy="375629"/>
          </a:xfrm>
        </p:spPr>
        <p:txBody>
          <a:bodyPr/>
          <a:lstStyle/>
          <a:p>
            <a:r>
              <a:rPr lang="fr-FR" dirty="0">
                <a:sym typeface="Calibri"/>
              </a:rPr>
              <a:t>Rupture d’appel </a:t>
            </a:r>
            <a:endParaRPr lang="fr-FR" dirty="0"/>
          </a:p>
        </p:txBody>
      </p:sp>
      <p:sp>
        <p:nvSpPr>
          <p:cNvPr id="4" name="Espace réservé du texte 3">
            <a:extLst>
              <a:ext uri="{FF2B5EF4-FFF2-40B4-BE49-F238E27FC236}">
                <a16:creationId xmlns:a16="http://schemas.microsoft.com/office/drawing/2014/main" id="{EA58EBD1-CCFF-0482-8300-10DEBE4B3340}"/>
              </a:ext>
            </a:extLst>
          </p:cNvPr>
          <p:cNvSpPr>
            <a:spLocks noGrp="1"/>
          </p:cNvSpPr>
          <p:nvPr>
            <p:ph type="body" sz="quarter" idx="19"/>
          </p:nvPr>
        </p:nvSpPr>
        <p:spPr>
          <a:xfrm>
            <a:off x="195930" y="593466"/>
            <a:ext cx="5900070" cy="295162"/>
          </a:xfrm>
        </p:spPr>
        <p:txBody>
          <a:bodyPr/>
          <a:lstStyle/>
          <a:p>
            <a:r>
              <a:rPr lang="fr-FR" dirty="0"/>
              <a:t>Process</a:t>
            </a:r>
          </a:p>
        </p:txBody>
      </p:sp>
      <p:pic>
        <p:nvPicPr>
          <p:cNvPr id="10" name="Picture 6">
            <a:extLst>
              <a:ext uri="{FF2B5EF4-FFF2-40B4-BE49-F238E27FC236}">
                <a16:creationId xmlns:a16="http://schemas.microsoft.com/office/drawing/2014/main" id="{C4072465-94FA-882A-4316-702091C10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3217" y="104541"/>
            <a:ext cx="914536" cy="977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153CC359-1CD0-046D-68DA-87520FDB6D4D}"/>
              </a:ext>
            </a:extLst>
          </p:cNvPr>
          <p:cNvSpPr/>
          <p:nvPr/>
        </p:nvSpPr>
        <p:spPr>
          <a:xfrm>
            <a:off x="536528" y="969096"/>
            <a:ext cx="10812320" cy="595386"/>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lvl="0" indent="-304792" defTabSz="1219170">
              <a:buFont typeface="+mj-lt"/>
              <a:buAutoNum type="arabicPeriod"/>
              <a:defRPr/>
            </a:pPr>
            <a:r>
              <a:rPr lang="fr-FR" sz="1400" dirty="0">
                <a:solidFill>
                  <a:srgbClr val="25465F"/>
                </a:solidFill>
                <a:latin typeface="Bouygues Read"/>
              </a:rPr>
              <a:t>Cliquer sur le bouton « Finaliser la commande »</a:t>
            </a:r>
          </a:p>
        </p:txBody>
      </p:sp>
      <p:sp>
        <p:nvSpPr>
          <p:cNvPr id="5" name="Rectangle 4">
            <a:extLst>
              <a:ext uri="{FF2B5EF4-FFF2-40B4-BE49-F238E27FC236}">
                <a16:creationId xmlns:a16="http://schemas.microsoft.com/office/drawing/2014/main" id="{1A56FD7F-15A0-4AA4-D418-EA75EA9BE508}"/>
              </a:ext>
            </a:extLst>
          </p:cNvPr>
          <p:cNvSpPr/>
          <p:nvPr/>
        </p:nvSpPr>
        <p:spPr>
          <a:xfrm>
            <a:off x="4616664" y="6370305"/>
            <a:ext cx="1233629" cy="307182"/>
          </a:xfrm>
          <a:prstGeom prst="rect">
            <a:avLst/>
          </a:prstGeom>
          <a:noFill/>
          <a:ln w="28575">
            <a:solidFill>
              <a:srgbClr val="109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9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5EC578BA-C9A2-42C2-4205-044B9C4C9065}"/>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u texte 1">
            <a:extLst>
              <a:ext uri="{FF2B5EF4-FFF2-40B4-BE49-F238E27FC236}">
                <a16:creationId xmlns:a16="http://schemas.microsoft.com/office/drawing/2014/main" id="{3E9643C3-A548-FEC1-63EC-AFC36EB8F112}"/>
              </a:ext>
            </a:extLst>
          </p:cNvPr>
          <p:cNvSpPr>
            <a:spLocks noGrp="1"/>
          </p:cNvSpPr>
          <p:nvPr>
            <p:ph type="body" sz="quarter" idx="11"/>
          </p:nvPr>
        </p:nvSpPr>
        <p:spPr>
          <a:xfrm>
            <a:off x="195929" y="217837"/>
            <a:ext cx="5900071" cy="375629"/>
          </a:xfrm>
        </p:spPr>
        <p:txBody>
          <a:bodyPr/>
          <a:lstStyle/>
          <a:p>
            <a:r>
              <a:rPr lang="fr-FR" dirty="0">
                <a:sym typeface="Calibri"/>
              </a:rPr>
              <a:t>Rupture d’appel </a:t>
            </a:r>
            <a:endParaRPr lang="fr-FR" dirty="0"/>
          </a:p>
        </p:txBody>
      </p:sp>
      <p:sp>
        <p:nvSpPr>
          <p:cNvPr id="4" name="Espace réservé du texte 3">
            <a:extLst>
              <a:ext uri="{FF2B5EF4-FFF2-40B4-BE49-F238E27FC236}">
                <a16:creationId xmlns:a16="http://schemas.microsoft.com/office/drawing/2014/main" id="{EA58EBD1-CCFF-0482-8300-10DEBE4B3340}"/>
              </a:ext>
            </a:extLst>
          </p:cNvPr>
          <p:cNvSpPr>
            <a:spLocks noGrp="1"/>
          </p:cNvSpPr>
          <p:nvPr>
            <p:ph type="body" sz="quarter" idx="19"/>
          </p:nvPr>
        </p:nvSpPr>
        <p:spPr>
          <a:xfrm>
            <a:off x="195930" y="593466"/>
            <a:ext cx="5900070" cy="295162"/>
          </a:xfrm>
        </p:spPr>
        <p:txBody>
          <a:bodyPr/>
          <a:lstStyle/>
          <a:p>
            <a:r>
              <a:rPr lang="fr-FR" dirty="0"/>
              <a:t>Process</a:t>
            </a:r>
          </a:p>
        </p:txBody>
      </p:sp>
      <p:pic>
        <p:nvPicPr>
          <p:cNvPr id="10" name="Picture 6">
            <a:extLst>
              <a:ext uri="{FF2B5EF4-FFF2-40B4-BE49-F238E27FC236}">
                <a16:creationId xmlns:a16="http://schemas.microsoft.com/office/drawing/2014/main" id="{C4072465-94FA-882A-4316-702091C10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3217" y="104541"/>
            <a:ext cx="914536" cy="977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153CC359-1CD0-046D-68DA-87520FDB6D4D}"/>
              </a:ext>
            </a:extLst>
          </p:cNvPr>
          <p:cNvSpPr/>
          <p:nvPr/>
        </p:nvSpPr>
        <p:spPr>
          <a:xfrm>
            <a:off x="536528" y="1213822"/>
            <a:ext cx="10812320" cy="559424"/>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lvl="0" indent="-304792" defTabSz="1219170">
              <a:buFont typeface="+mj-lt"/>
              <a:buAutoNum type="arabicPeriod"/>
              <a:defRPr/>
            </a:pPr>
            <a:r>
              <a:rPr lang="fr-FR" sz="1400" dirty="0">
                <a:solidFill>
                  <a:schemeClr val="bg1">
                    <a:lumMod val="75000"/>
                  </a:schemeClr>
                </a:solidFill>
                <a:latin typeface="Bouygues Read"/>
              </a:rPr>
              <a:t>Cliquer sur le bouton « Finaliser la commande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Réaliser la lecture du récap à votre client</a:t>
            </a:r>
          </a:p>
        </p:txBody>
      </p:sp>
      <p:pic>
        <p:nvPicPr>
          <p:cNvPr id="11" name="Image 10">
            <a:extLst>
              <a:ext uri="{FF2B5EF4-FFF2-40B4-BE49-F238E27FC236}">
                <a16:creationId xmlns:a16="http://schemas.microsoft.com/office/drawing/2014/main" id="{61465CC6-1660-1128-1E52-9E667D42BE21}"/>
              </a:ext>
            </a:extLst>
          </p:cNvPr>
          <p:cNvPicPr>
            <a:picLocks noChangeAspect="1"/>
          </p:cNvPicPr>
          <p:nvPr/>
        </p:nvPicPr>
        <p:blipFill>
          <a:blip r:embed="rId4"/>
          <a:stretch>
            <a:fillRect/>
          </a:stretch>
        </p:blipFill>
        <p:spPr>
          <a:xfrm>
            <a:off x="1146754" y="2015780"/>
            <a:ext cx="9337905" cy="4541648"/>
          </a:xfrm>
          <a:prstGeom prst="rect">
            <a:avLst/>
          </a:prstGeom>
        </p:spPr>
      </p:pic>
    </p:spTree>
    <p:extLst>
      <p:ext uri="{BB962C8B-B14F-4D97-AF65-F5344CB8AC3E}">
        <p14:creationId xmlns:p14="http://schemas.microsoft.com/office/powerpoint/2010/main" val="401319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80CD9DD-2B7E-DA9C-A2D5-A5A920770097}"/>
              </a:ext>
            </a:extLst>
          </p:cNvPr>
          <p:cNvPicPr>
            <a:picLocks noChangeAspect="1"/>
          </p:cNvPicPr>
          <p:nvPr/>
        </p:nvPicPr>
        <p:blipFill>
          <a:blip r:embed="rId3"/>
          <a:stretch>
            <a:fillRect/>
          </a:stretch>
        </p:blipFill>
        <p:spPr>
          <a:xfrm>
            <a:off x="1605996" y="2323603"/>
            <a:ext cx="8581106" cy="4428958"/>
          </a:xfrm>
          <a:prstGeom prst="rect">
            <a:avLst/>
          </a:prstGeom>
        </p:spPr>
      </p:pic>
      <p:sp>
        <p:nvSpPr>
          <p:cNvPr id="9" name="Ellipse 8">
            <a:extLst>
              <a:ext uri="{FF2B5EF4-FFF2-40B4-BE49-F238E27FC236}">
                <a16:creationId xmlns:a16="http://schemas.microsoft.com/office/drawing/2014/main" id="{5EC578BA-C9A2-42C2-4205-044B9C4C9065}"/>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u texte 1">
            <a:extLst>
              <a:ext uri="{FF2B5EF4-FFF2-40B4-BE49-F238E27FC236}">
                <a16:creationId xmlns:a16="http://schemas.microsoft.com/office/drawing/2014/main" id="{3E9643C3-A548-FEC1-63EC-AFC36EB8F112}"/>
              </a:ext>
            </a:extLst>
          </p:cNvPr>
          <p:cNvSpPr>
            <a:spLocks noGrp="1"/>
          </p:cNvSpPr>
          <p:nvPr>
            <p:ph type="body" sz="quarter" idx="11"/>
          </p:nvPr>
        </p:nvSpPr>
        <p:spPr>
          <a:xfrm>
            <a:off x="195929" y="217837"/>
            <a:ext cx="5900071" cy="375629"/>
          </a:xfrm>
        </p:spPr>
        <p:txBody>
          <a:bodyPr/>
          <a:lstStyle/>
          <a:p>
            <a:r>
              <a:rPr lang="fr-FR" dirty="0">
                <a:sym typeface="Calibri"/>
              </a:rPr>
              <a:t>Rupture d’appel </a:t>
            </a:r>
            <a:endParaRPr lang="fr-FR" dirty="0"/>
          </a:p>
        </p:txBody>
      </p:sp>
      <p:sp>
        <p:nvSpPr>
          <p:cNvPr id="4" name="Espace réservé du texte 3">
            <a:extLst>
              <a:ext uri="{FF2B5EF4-FFF2-40B4-BE49-F238E27FC236}">
                <a16:creationId xmlns:a16="http://schemas.microsoft.com/office/drawing/2014/main" id="{EA58EBD1-CCFF-0482-8300-10DEBE4B3340}"/>
              </a:ext>
            </a:extLst>
          </p:cNvPr>
          <p:cNvSpPr>
            <a:spLocks noGrp="1"/>
          </p:cNvSpPr>
          <p:nvPr>
            <p:ph type="body" sz="quarter" idx="19"/>
          </p:nvPr>
        </p:nvSpPr>
        <p:spPr>
          <a:xfrm>
            <a:off x="195930" y="593466"/>
            <a:ext cx="5900070" cy="295162"/>
          </a:xfrm>
        </p:spPr>
        <p:txBody>
          <a:bodyPr/>
          <a:lstStyle/>
          <a:p>
            <a:r>
              <a:rPr lang="fr-FR" dirty="0"/>
              <a:t>Process</a:t>
            </a:r>
          </a:p>
        </p:txBody>
      </p:sp>
      <p:pic>
        <p:nvPicPr>
          <p:cNvPr id="10" name="Picture 6">
            <a:extLst>
              <a:ext uri="{FF2B5EF4-FFF2-40B4-BE49-F238E27FC236}">
                <a16:creationId xmlns:a16="http://schemas.microsoft.com/office/drawing/2014/main" id="{C4072465-94FA-882A-4316-702091C10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3217" y="104541"/>
            <a:ext cx="914536" cy="977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153CC359-1CD0-046D-68DA-87520FDB6D4D}"/>
              </a:ext>
            </a:extLst>
          </p:cNvPr>
          <p:cNvSpPr/>
          <p:nvPr/>
        </p:nvSpPr>
        <p:spPr>
          <a:xfrm>
            <a:off x="536528" y="969094"/>
            <a:ext cx="10464847" cy="1274043"/>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le bouton « Récapitulatif de commande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prstClr val="white">
                    <a:lumMod val="85000"/>
                  </a:prstClr>
                </a:solidFill>
                <a:effectLst/>
                <a:uLnTx/>
                <a:uFillTx/>
                <a:latin typeface="Bouygues Read"/>
                <a:ea typeface="+mn-ea"/>
                <a:cs typeface="+mn-cs"/>
              </a:rPr>
              <a:t>Réaliser la lecture du récap à votre client, puis cliquer sur la croix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Réaliser la rupture d’appel  : </a:t>
            </a:r>
          </a:p>
          <a:p>
            <a:pPr marL="1200150" marR="0" lvl="2"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Demander ou obtenir l’accord </a:t>
            </a:r>
            <a:r>
              <a:rPr kumimoji="0" lang="fr-FR" sz="1200" b="1" i="0" u="none" strike="noStrike" kern="1200" cap="none" spc="0" normalizeH="0" baseline="0" noProof="0" dirty="0">
                <a:ln>
                  <a:noFill/>
                </a:ln>
                <a:solidFill>
                  <a:srgbClr val="109DB9"/>
                </a:solidFill>
                <a:effectLst/>
                <a:uLnTx/>
                <a:uFillTx/>
                <a:latin typeface="Bouygues Read"/>
                <a:ea typeface="+mn-ea"/>
                <a:cs typeface="+mn-cs"/>
              </a:rPr>
              <a:t>explicite</a:t>
            </a:r>
            <a:r>
              <a:rPr kumimoji="0" lang="fr-FR" sz="1200" b="0" i="0" u="none" strike="noStrike" kern="1200" cap="none" spc="0" normalizeH="0" baseline="0" noProof="0" dirty="0">
                <a:ln>
                  <a:noFill/>
                </a:ln>
                <a:solidFill>
                  <a:srgbClr val="25465F"/>
                </a:solidFill>
                <a:effectLst/>
                <a:uLnTx/>
                <a:uFillTx/>
                <a:latin typeface="Bouygues Read"/>
                <a:ea typeface="+mn-ea"/>
                <a:cs typeface="+mn-cs"/>
              </a:rPr>
              <a:t>  du client pour  le rappeler dans un délai minimum d’1h  au sujet du statut de la commande . </a:t>
            </a:r>
          </a:p>
          <a:p>
            <a:pPr marL="1200150" marR="0" lvl="2"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25465F"/>
                </a:solidFill>
                <a:effectLst/>
                <a:uLnTx/>
                <a:uFillTx/>
                <a:latin typeface="Bouygues Read"/>
                <a:ea typeface="+mn-ea"/>
                <a:cs typeface="+mn-cs"/>
              </a:rPr>
              <a:t>Mettre fin à l’appel depuis vos outils interne</a:t>
            </a:r>
          </a:p>
        </p:txBody>
      </p:sp>
      <p:pic>
        <p:nvPicPr>
          <p:cNvPr id="13" name="Image 12">
            <a:extLst>
              <a:ext uri="{FF2B5EF4-FFF2-40B4-BE49-F238E27FC236}">
                <a16:creationId xmlns:a16="http://schemas.microsoft.com/office/drawing/2014/main" id="{ABCF0492-AAFB-6D60-FFE5-72FC76E48404}"/>
              </a:ext>
            </a:extLst>
          </p:cNvPr>
          <p:cNvPicPr>
            <a:picLocks noChangeAspect="1"/>
          </p:cNvPicPr>
          <p:nvPr/>
        </p:nvPicPr>
        <p:blipFill>
          <a:blip r:embed="rId5"/>
          <a:stretch>
            <a:fillRect/>
          </a:stretch>
        </p:blipFill>
        <p:spPr>
          <a:xfrm>
            <a:off x="2770010" y="2851727"/>
            <a:ext cx="5610224" cy="2739877"/>
          </a:xfrm>
          <a:prstGeom prst="rect">
            <a:avLst/>
          </a:prstGeom>
        </p:spPr>
      </p:pic>
    </p:spTree>
    <p:extLst>
      <p:ext uri="{BB962C8B-B14F-4D97-AF65-F5344CB8AC3E}">
        <p14:creationId xmlns:p14="http://schemas.microsoft.com/office/powerpoint/2010/main" val="21766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085DBE0-90A8-962F-39BB-A2F025861F76}"/>
              </a:ext>
            </a:extLst>
          </p:cNvPr>
          <p:cNvPicPr>
            <a:picLocks noChangeAspect="1"/>
          </p:cNvPicPr>
          <p:nvPr/>
        </p:nvPicPr>
        <p:blipFill>
          <a:blip r:embed="rId3"/>
          <a:stretch>
            <a:fillRect/>
          </a:stretch>
        </p:blipFill>
        <p:spPr>
          <a:xfrm>
            <a:off x="1604865" y="2323603"/>
            <a:ext cx="8500188" cy="4387194"/>
          </a:xfrm>
          <a:prstGeom prst="rect">
            <a:avLst/>
          </a:prstGeom>
        </p:spPr>
      </p:pic>
      <p:sp>
        <p:nvSpPr>
          <p:cNvPr id="9" name="Ellipse 8">
            <a:extLst>
              <a:ext uri="{FF2B5EF4-FFF2-40B4-BE49-F238E27FC236}">
                <a16:creationId xmlns:a16="http://schemas.microsoft.com/office/drawing/2014/main" id="{5EC578BA-C9A2-42C2-4205-044B9C4C9065}"/>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u texte 1">
            <a:extLst>
              <a:ext uri="{FF2B5EF4-FFF2-40B4-BE49-F238E27FC236}">
                <a16:creationId xmlns:a16="http://schemas.microsoft.com/office/drawing/2014/main" id="{3E9643C3-A548-FEC1-63EC-AFC36EB8F112}"/>
              </a:ext>
            </a:extLst>
          </p:cNvPr>
          <p:cNvSpPr>
            <a:spLocks noGrp="1"/>
          </p:cNvSpPr>
          <p:nvPr>
            <p:ph type="body" sz="quarter" idx="11"/>
          </p:nvPr>
        </p:nvSpPr>
        <p:spPr>
          <a:xfrm>
            <a:off x="195929" y="217837"/>
            <a:ext cx="5900071" cy="375629"/>
          </a:xfrm>
        </p:spPr>
        <p:txBody>
          <a:bodyPr/>
          <a:lstStyle/>
          <a:p>
            <a:r>
              <a:rPr lang="fr-FR" dirty="0">
                <a:sym typeface="Calibri"/>
              </a:rPr>
              <a:t>Rupture d’appel </a:t>
            </a:r>
            <a:endParaRPr lang="fr-FR" dirty="0"/>
          </a:p>
        </p:txBody>
      </p:sp>
      <p:sp>
        <p:nvSpPr>
          <p:cNvPr id="4" name="Espace réservé du texte 3">
            <a:extLst>
              <a:ext uri="{FF2B5EF4-FFF2-40B4-BE49-F238E27FC236}">
                <a16:creationId xmlns:a16="http://schemas.microsoft.com/office/drawing/2014/main" id="{EA58EBD1-CCFF-0482-8300-10DEBE4B3340}"/>
              </a:ext>
            </a:extLst>
          </p:cNvPr>
          <p:cNvSpPr>
            <a:spLocks noGrp="1"/>
          </p:cNvSpPr>
          <p:nvPr>
            <p:ph type="body" sz="quarter" idx="19"/>
          </p:nvPr>
        </p:nvSpPr>
        <p:spPr>
          <a:xfrm>
            <a:off x="195930" y="593466"/>
            <a:ext cx="5900070" cy="295162"/>
          </a:xfrm>
        </p:spPr>
        <p:txBody>
          <a:bodyPr/>
          <a:lstStyle/>
          <a:p>
            <a:r>
              <a:rPr lang="fr-FR" dirty="0"/>
              <a:t>Process</a:t>
            </a:r>
          </a:p>
        </p:txBody>
      </p:sp>
      <p:pic>
        <p:nvPicPr>
          <p:cNvPr id="10" name="Picture 6">
            <a:extLst>
              <a:ext uri="{FF2B5EF4-FFF2-40B4-BE49-F238E27FC236}">
                <a16:creationId xmlns:a16="http://schemas.microsoft.com/office/drawing/2014/main" id="{C4072465-94FA-882A-4316-702091C10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3217" y="104541"/>
            <a:ext cx="914536" cy="977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153CC359-1CD0-046D-68DA-87520FDB6D4D}"/>
              </a:ext>
            </a:extLst>
          </p:cNvPr>
          <p:cNvSpPr/>
          <p:nvPr/>
        </p:nvSpPr>
        <p:spPr>
          <a:xfrm>
            <a:off x="536528" y="969094"/>
            <a:ext cx="10464847" cy="1274043"/>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le bouton « Récapitulatif de commande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Réaliser la lecture du récap à votre client, puis cliquer sur la croix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Réaliser la rupture d’appel  : Demander l’accord explicite  du client pour  le rappeler dans un délai minimum d’1h si sa commande n’est pas validée. Mettre fin à l’appel depuis vos outils interne</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Après avoir réalisée la rupture d’appel , cliquer sur «  mettre fin à l’appel et commander » </a:t>
            </a:r>
            <a:endPar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endParaRPr>
          </a:p>
        </p:txBody>
      </p:sp>
      <p:sp>
        <p:nvSpPr>
          <p:cNvPr id="5" name="Rectangle 4">
            <a:extLst>
              <a:ext uri="{FF2B5EF4-FFF2-40B4-BE49-F238E27FC236}">
                <a16:creationId xmlns:a16="http://schemas.microsoft.com/office/drawing/2014/main" id="{42C51581-1422-1E1E-5621-9035D913EFB3}"/>
              </a:ext>
            </a:extLst>
          </p:cNvPr>
          <p:cNvSpPr/>
          <p:nvPr/>
        </p:nvSpPr>
        <p:spPr>
          <a:xfrm>
            <a:off x="4599993" y="6400799"/>
            <a:ext cx="1296954" cy="239363"/>
          </a:xfrm>
          <a:prstGeom prst="rect">
            <a:avLst/>
          </a:prstGeom>
          <a:noFill/>
          <a:ln w="28575">
            <a:solidFill>
              <a:srgbClr val="109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8DDBE832-3068-8474-6141-1CBDF53C780A}"/>
              </a:ext>
            </a:extLst>
          </p:cNvPr>
          <p:cNvGrpSpPr/>
          <p:nvPr/>
        </p:nvGrpSpPr>
        <p:grpSpPr>
          <a:xfrm>
            <a:off x="2216740" y="2856691"/>
            <a:ext cx="6759309" cy="3969671"/>
            <a:chOff x="2216740" y="2856691"/>
            <a:chExt cx="6759309" cy="3969671"/>
          </a:xfrm>
        </p:grpSpPr>
        <p:pic>
          <p:nvPicPr>
            <p:cNvPr id="5" name="Image 4">
              <a:extLst>
                <a:ext uri="{FF2B5EF4-FFF2-40B4-BE49-F238E27FC236}">
                  <a16:creationId xmlns:a16="http://schemas.microsoft.com/office/drawing/2014/main" id="{DEB0498E-E4F3-095E-185C-82DA60C77FC7}"/>
                </a:ext>
              </a:extLst>
            </p:cNvPr>
            <p:cNvPicPr>
              <a:picLocks noChangeAspect="1"/>
            </p:cNvPicPr>
            <p:nvPr/>
          </p:nvPicPr>
          <p:blipFill>
            <a:blip r:embed="rId3"/>
            <a:stretch>
              <a:fillRect/>
            </a:stretch>
          </p:blipFill>
          <p:spPr>
            <a:xfrm>
              <a:off x="2216740" y="2856691"/>
              <a:ext cx="6759309" cy="3969671"/>
            </a:xfrm>
            <a:prstGeom prst="rect">
              <a:avLst/>
            </a:prstGeom>
          </p:spPr>
        </p:pic>
        <p:sp>
          <p:nvSpPr>
            <p:cNvPr id="15" name="Rectangle 14">
              <a:extLst>
                <a:ext uri="{FF2B5EF4-FFF2-40B4-BE49-F238E27FC236}">
                  <a16:creationId xmlns:a16="http://schemas.microsoft.com/office/drawing/2014/main" id="{D7C86939-95DB-9631-D3A7-F4138B6C01D9}"/>
                </a:ext>
              </a:extLst>
            </p:cNvPr>
            <p:cNvSpPr/>
            <p:nvPr/>
          </p:nvSpPr>
          <p:spPr>
            <a:xfrm>
              <a:off x="4581331" y="3069770"/>
              <a:ext cx="736292" cy="195943"/>
            </a:xfrm>
            <a:prstGeom prst="rect">
              <a:avLst/>
            </a:prstGeom>
            <a:solidFill>
              <a:srgbClr val="194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llipse 8">
            <a:extLst>
              <a:ext uri="{FF2B5EF4-FFF2-40B4-BE49-F238E27FC236}">
                <a16:creationId xmlns:a16="http://schemas.microsoft.com/office/drawing/2014/main" id="{5EC578BA-C9A2-42C2-4205-044B9C4C9065}"/>
              </a:ext>
            </a:extLst>
          </p:cNvPr>
          <p:cNvSpPr/>
          <p:nvPr/>
        </p:nvSpPr>
        <p:spPr>
          <a:xfrm>
            <a:off x="10810189" y="-855726"/>
            <a:ext cx="2383971" cy="2253343"/>
          </a:xfrm>
          <a:prstGeom prst="ellipse">
            <a:avLst/>
          </a:prstGeom>
          <a:solidFill>
            <a:srgbClr val="109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u texte 1">
            <a:extLst>
              <a:ext uri="{FF2B5EF4-FFF2-40B4-BE49-F238E27FC236}">
                <a16:creationId xmlns:a16="http://schemas.microsoft.com/office/drawing/2014/main" id="{3E9643C3-A548-FEC1-63EC-AFC36EB8F112}"/>
              </a:ext>
            </a:extLst>
          </p:cNvPr>
          <p:cNvSpPr>
            <a:spLocks noGrp="1"/>
          </p:cNvSpPr>
          <p:nvPr>
            <p:ph type="body" sz="quarter" idx="11"/>
          </p:nvPr>
        </p:nvSpPr>
        <p:spPr>
          <a:xfrm>
            <a:off x="195929" y="217837"/>
            <a:ext cx="5900071" cy="375629"/>
          </a:xfrm>
        </p:spPr>
        <p:txBody>
          <a:bodyPr/>
          <a:lstStyle/>
          <a:p>
            <a:r>
              <a:rPr lang="fr-FR" dirty="0">
                <a:sym typeface="Calibri"/>
              </a:rPr>
              <a:t>Rupture d’appel </a:t>
            </a:r>
            <a:endParaRPr lang="fr-FR" dirty="0"/>
          </a:p>
        </p:txBody>
      </p:sp>
      <p:sp>
        <p:nvSpPr>
          <p:cNvPr id="4" name="Espace réservé du texte 3">
            <a:extLst>
              <a:ext uri="{FF2B5EF4-FFF2-40B4-BE49-F238E27FC236}">
                <a16:creationId xmlns:a16="http://schemas.microsoft.com/office/drawing/2014/main" id="{EA58EBD1-CCFF-0482-8300-10DEBE4B3340}"/>
              </a:ext>
            </a:extLst>
          </p:cNvPr>
          <p:cNvSpPr>
            <a:spLocks noGrp="1"/>
          </p:cNvSpPr>
          <p:nvPr>
            <p:ph type="body" sz="quarter" idx="19"/>
          </p:nvPr>
        </p:nvSpPr>
        <p:spPr>
          <a:xfrm>
            <a:off x="195930" y="593466"/>
            <a:ext cx="5900070" cy="295162"/>
          </a:xfrm>
        </p:spPr>
        <p:txBody>
          <a:bodyPr/>
          <a:lstStyle/>
          <a:p>
            <a:r>
              <a:rPr lang="fr-FR" dirty="0"/>
              <a:t>Process</a:t>
            </a:r>
          </a:p>
        </p:txBody>
      </p:sp>
      <p:pic>
        <p:nvPicPr>
          <p:cNvPr id="10" name="Picture 6">
            <a:extLst>
              <a:ext uri="{FF2B5EF4-FFF2-40B4-BE49-F238E27FC236}">
                <a16:creationId xmlns:a16="http://schemas.microsoft.com/office/drawing/2014/main" id="{C4072465-94FA-882A-4316-702091C10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3217" y="104541"/>
            <a:ext cx="914536" cy="977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 coins arrondis 11">
            <a:extLst>
              <a:ext uri="{FF2B5EF4-FFF2-40B4-BE49-F238E27FC236}">
                <a16:creationId xmlns:a16="http://schemas.microsoft.com/office/drawing/2014/main" id="{153CC359-1CD0-046D-68DA-87520FDB6D4D}"/>
              </a:ext>
            </a:extLst>
          </p:cNvPr>
          <p:cNvSpPr/>
          <p:nvPr/>
        </p:nvSpPr>
        <p:spPr>
          <a:xfrm>
            <a:off x="536528" y="969094"/>
            <a:ext cx="10464847" cy="1662186"/>
          </a:xfrm>
          <a:prstGeom prst="roundRect">
            <a:avLst/>
          </a:prstGeom>
          <a:solidFill>
            <a:schemeClr val="bg1"/>
          </a:solidFill>
          <a:ln>
            <a:solidFill>
              <a:srgbClr val="1B3446"/>
            </a:solidFill>
          </a:ln>
          <a:effectLst>
            <a:outerShdw blurRad="50800" dist="50800" dir="5400000" algn="ctr" rotWithShape="0">
              <a:srgbClr val="52BF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Cliquer sur le bouton « Récapitulatif de commande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Réaliser la lecture du récap à votre client, puis cliquer sur la croix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Réaliser la rupture d’appel  : </a:t>
            </a:r>
          </a:p>
          <a:p>
            <a:pPr marL="761992" marR="0" lvl="1" indent="-304792"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Demander l’accord explicite  du client pour  le rappeler dans un délai minimum d’1h si sa commande n’est pas validée.</a:t>
            </a:r>
          </a:p>
          <a:p>
            <a:pPr marL="761992" marR="0" lvl="1" indent="-304792"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Mettre fin à l’appel depuis vos outils interne</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r>
              <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rPr>
              <a:t>Après avoir réalisée la rupture d’appel , cliquer sur «  Commander »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Votre souscription est prise en compte, vous pouvez maintenant suivre son avancement grâce au numéro de commande.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5465F"/>
                </a:solidFill>
                <a:effectLst/>
                <a:uLnTx/>
                <a:uFillTx/>
                <a:latin typeface="Bouygues Read"/>
                <a:ea typeface="+mn-ea"/>
                <a:cs typeface="+mn-cs"/>
              </a:rPr>
              <a:t>5.     Cliquer sur « Terminer session »</a:t>
            </a:r>
          </a:p>
          <a:p>
            <a:pPr marL="304792" marR="0" lvl="0" indent="-304792" algn="l" defTabSz="1219170" rtl="0" eaLnBrk="1" fontAlgn="auto" latinLnBrk="0" hangingPunct="1">
              <a:lnSpc>
                <a:spcPct val="100000"/>
              </a:lnSpc>
              <a:spcBef>
                <a:spcPts val="0"/>
              </a:spcBef>
              <a:spcAft>
                <a:spcPts val="0"/>
              </a:spcAft>
              <a:buClrTx/>
              <a:buSzTx/>
              <a:buFont typeface="+mj-lt"/>
              <a:buAutoNum type="arabicPeriod"/>
              <a:tabLst/>
              <a:defRPr/>
            </a:pPr>
            <a:endParaRPr kumimoji="0" lang="fr-FR" sz="1000" b="0" i="0" u="none" strike="noStrike" kern="1200" cap="none" spc="0" normalizeH="0" baseline="0" noProof="0" dirty="0">
              <a:ln>
                <a:noFill/>
              </a:ln>
              <a:solidFill>
                <a:prstClr val="white">
                  <a:lumMod val="85000"/>
                </a:prstClr>
              </a:solidFill>
              <a:effectLst/>
              <a:uLnTx/>
              <a:uFillTx/>
              <a:latin typeface="Bouygues Read"/>
              <a:ea typeface="+mn-ea"/>
              <a:cs typeface="+mn-cs"/>
            </a:endParaRPr>
          </a:p>
        </p:txBody>
      </p:sp>
      <p:sp>
        <p:nvSpPr>
          <p:cNvPr id="14" name="Rectangle 13">
            <a:extLst>
              <a:ext uri="{FF2B5EF4-FFF2-40B4-BE49-F238E27FC236}">
                <a16:creationId xmlns:a16="http://schemas.microsoft.com/office/drawing/2014/main" id="{0CB3AAAD-A0BD-093D-902C-F30CA7440116}"/>
              </a:ext>
            </a:extLst>
          </p:cNvPr>
          <p:cNvSpPr/>
          <p:nvPr/>
        </p:nvSpPr>
        <p:spPr>
          <a:xfrm>
            <a:off x="4366727" y="3776022"/>
            <a:ext cx="736292" cy="2827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7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Grand écran</PresentationFormat>
  <Paragraphs>201</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Bouygues Read</vt:lpstr>
      <vt:lpstr>Bouygues Read Medium</vt:lpstr>
      <vt:lpstr>Bouygues Read Semibold</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TA-ADM</dc:creator>
  <cp:lastModifiedBy>TA-ADM</cp:lastModifiedBy>
  <cp:revision>1</cp:revision>
  <dcterms:created xsi:type="dcterms:W3CDTF">2023-11-30T10:42:42Z</dcterms:created>
  <dcterms:modified xsi:type="dcterms:W3CDTF">2023-11-30T10:43:05Z</dcterms:modified>
</cp:coreProperties>
</file>